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357" r:id="rId3"/>
    <p:sldId id="356" r:id="rId4"/>
    <p:sldId id="355" r:id="rId5"/>
    <p:sldId id="372" r:id="rId6"/>
    <p:sldId id="373" r:id="rId7"/>
    <p:sldId id="369" r:id="rId8"/>
    <p:sldId id="339" r:id="rId9"/>
    <p:sldId id="359" r:id="rId10"/>
    <p:sldId id="360" r:id="rId11"/>
    <p:sldId id="361" r:id="rId12"/>
    <p:sldId id="362" r:id="rId13"/>
    <p:sldId id="363" r:id="rId14"/>
    <p:sldId id="344" r:id="rId15"/>
    <p:sldId id="349" r:id="rId16"/>
    <p:sldId id="352" r:id="rId17"/>
    <p:sldId id="354" r:id="rId18"/>
    <p:sldId id="353" r:id="rId19"/>
    <p:sldId id="358" r:id="rId20"/>
    <p:sldId id="338" r:id="rId21"/>
    <p:sldId id="325" r:id="rId22"/>
    <p:sldId id="3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5"/>
    <p:restoredTop sz="94014"/>
  </p:normalViewPr>
  <p:slideViewPr>
    <p:cSldViewPr snapToGrid="0" snapToObjects="1">
      <p:cViewPr varScale="1">
        <p:scale>
          <a:sx n="116" d="100"/>
          <a:sy n="116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8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6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8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5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8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hyperlink" Target="https://delta.co.clatsop.or.us/apps/ClatsopCounty/index.html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3.png"/><Relationship Id="rId7" Type="http://schemas.openxmlformats.org/officeDocument/2006/relationships/image" Target="../media/image18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1.png"/><Relationship Id="rId5" Type="http://schemas.openxmlformats.org/officeDocument/2006/relationships/image" Target="../media/image160.png"/><Relationship Id="rId10" Type="http://schemas.openxmlformats.org/officeDocument/2006/relationships/image" Target="../media/image220.png"/><Relationship Id="rId4" Type="http://schemas.openxmlformats.org/officeDocument/2006/relationships/image" Target="../media/image34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310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0.png"/><Relationship Id="rId3" Type="http://schemas.openxmlformats.org/officeDocument/2006/relationships/image" Target="../media/image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10" Type="http://schemas.openxmlformats.org/officeDocument/2006/relationships/image" Target="../media/image29.png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B6774-674A-364F-9689-9A66616B4E5D}"/>
              </a:ext>
            </a:extLst>
          </p:cNvPr>
          <p:cNvSpPr txBox="1"/>
          <p:nvPr/>
        </p:nvSpPr>
        <p:spPr>
          <a:xfrm>
            <a:off x="3269672" y="2410346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Seaside ABM Overview</a:t>
            </a:r>
          </a:p>
          <a:p>
            <a:pPr algn="ctr"/>
            <a:r>
              <a:rPr lang="en-US" sz="1400" dirty="0"/>
              <a:t>Dylan R. Sanderson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87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06117-24D6-2543-93E1-BA5C07E7E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6" r="26182" b="7402"/>
          <a:stretch/>
        </p:blipFill>
        <p:spPr>
          <a:xfrm>
            <a:off x="79511" y="1406706"/>
            <a:ext cx="4791913" cy="4890936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5474043" y="1406706"/>
          <a:ext cx="6538712" cy="5115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530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5204182">
                  <a:extLst>
                    <a:ext uri="{9D8B030D-6E8A-4147-A177-3AD203B41FA5}">
                      <a16:colId xmlns:a16="http://schemas.microsoft.com/office/drawing/2014/main" val="722861264"/>
                    </a:ext>
                  </a:extLst>
                </a:gridCol>
              </a:tblGrid>
              <a:tr h="2329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489566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Agricultural Forest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1558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Airport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Provides lands for airport facilities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72327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Conservation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can withstand limited amounts of adjacent development or alteration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15385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Natural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should be managed for resource protection, preservation, and restoration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6880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a broad range of commercial and business activities that meet day-to-day needs of communities' permanent residents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Exclusive Farm Use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areas for continued practice of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2566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Freshwater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more intensive commercial uses which do not require prime areas such as in CBD or resort areas. Wholesale or other uses in fringe area of CBD.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high-density multi-family development; predominantly single-family, but multi-family units are primary new development. Other uses such as rooming and boarding houses, churches, schools, parks, government buildings, condominiums, </a:t>
                      </a:r>
                      <a:r>
                        <a:rPr 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limited industrial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579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Lake and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6191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low-density single-family development; other uses consistent with residential neighborhoods (schools, churches, community uses, </a:t>
                      </a:r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416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moderately dense housing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67290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Neighborhood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small businesses and services adjoining residential areas.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Space / Parks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conservation of open space and protection and development of areas suited for outdoor recreation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-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 of residential and commercial.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/ Suburban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allow existing development patterns to continue until municipal sewer facilities are provided.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1485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tourist-oriented facilities and services.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76978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Resort-Residential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space for orderly expansion of tourist accommodations and related business such as restaurants and gift shops. Currently single-family units, but are in a state of transition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5788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A54110-5D75-B64C-A7A4-538D6969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9" t="9921" r="12021" b="11348"/>
          <a:stretch/>
        </p:blipFill>
        <p:spPr>
          <a:xfrm>
            <a:off x="3014133" y="4271158"/>
            <a:ext cx="1919382" cy="2507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43DBB-0408-6648-A96E-84132C54F252}"/>
              </a:ext>
            </a:extLst>
          </p:cNvPr>
          <p:cNvSpPr/>
          <p:nvPr/>
        </p:nvSpPr>
        <p:spPr>
          <a:xfrm>
            <a:off x="8402597" y="6521883"/>
            <a:ext cx="3724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https://delta.co.clatsop.or.us/apps/ClatsopCounty/index.html</a:t>
            </a:r>
            <a:r>
              <a:rPr lang="en-US" sz="11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A8DD8-31E9-B046-8E00-4967CE035084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21762-D7BB-0747-8438-39AEA5E5840E}"/>
              </a:ext>
            </a:extLst>
          </p:cNvPr>
          <p:cNvSpPr txBox="1"/>
          <p:nvPr/>
        </p:nvSpPr>
        <p:spPr>
          <a:xfrm>
            <a:off x="255438" y="231521"/>
            <a:ext cx="222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FA8AF-4F3C-044E-A76C-040E86E4F23E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70BA68-8BCA-FE45-884E-DB24304E86C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1CFEF-3441-5E45-A697-3C2AE18F072C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E32B20-39C1-B743-8D5E-06F905E8D16E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F43AD2-0B12-964E-A21F-0E4E2E05003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CF011-AC3E-F84E-8BE6-5874A89B6CEC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896BC-2ED7-074E-822E-F860C12FBE22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AA7C9A-B7D5-C04F-ABFF-A015CAF9944E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988B4-9985-D34D-B38F-8C54B6C1C6CF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470E8-8D37-2B42-93B6-8C823A24F2C4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A891CE-602D-4447-82D1-4C64BB01C999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0836DD-4680-7240-A8E7-34D65F4DEA2B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70E3E6-2D1B-C247-B73B-0E665D241E1D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00864-3C9E-A34C-BB53-CF8EEB202AF6}"/>
              </a:ext>
            </a:extLst>
          </p:cNvPr>
          <p:cNvSpPr/>
          <p:nvPr/>
        </p:nvSpPr>
        <p:spPr>
          <a:xfrm>
            <a:off x="1604308" y="880005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/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blipFill>
                <a:blip r:embed="rId6"/>
                <a:stretch>
                  <a:fillRect l="-1705" r="-1705"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6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4959434" y="1281750"/>
          <a:ext cx="6645855" cy="5376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114">
                  <a:extLst>
                    <a:ext uri="{9D8B030D-6E8A-4147-A177-3AD203B41FA5}">
                      <a16:colId xmlns:a16="http://schemas.microsoft.com/office/drawing/2014/main" val="1805239154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815340926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974329770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158871973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360622181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Testbed Use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Zone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U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C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94709"/>
                  </a:ext>
                </a:extLst>
              </a:tr>
              <a:tr h="256032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Agricultural 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60519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Conservation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92530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Natural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Exclusive Farm Use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353060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550255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Lake and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3804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 / Parks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55099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Commercial-Residential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-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7676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24488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9525" marR="9525" marT="9525" marB="0" anchor="ctr"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56032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Agriculture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489127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Suburban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72798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Resort-Residential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in use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Airport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54104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36644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1BD4E8A-1471-8943-9B62-EDE78DEDC9A8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009F7-C46C-AD44-9713-91A91DBA2108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AD1B45-7FC8-6D42-BF5B-CB09E78718B4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CE0862-59B3-AD45-BCC6-0578AC21698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BA81-E35B-B44C-9ACF-EF48FF13A106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53F1-9752-594B-BB3A-3B287FC1F5D9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F0426-5402-1A46-A98C-6C1CFD24D2C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CC8090-C6D2-404C-A7CE-0C197B3D9F8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0515F-1013-2942-A189-75BF90B30B0E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4318E-95FF-E34A-B217-D201C16DB54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49ECEE-5355-474D-AF90-6C4EBCB8A6E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010A2E-E27F-0B4A-A3DA-9DC288D26ADB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24DAF-85EC-7E4B-A7BF-9BA24F717993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6C9B1C-791C-FB4F-8E06-E5C72FEFDB2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3A6D3-1109-B140-9B94-7BB48B5F97A6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CD53C0-6E59-9345-B28E-4F57E4413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63"/>
          <a:stretch/>
        </p:blipFill>
        <p:spPr>
          <a:xfrm>
            <a:off x="80106" y="645022"/>
            <a:ext cx="4526618" cy="55753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A277FFC-BEEB-A242-B7FF-71D435303C21}"/>
              </a:ext>
            </a:extLst>
          </p:cNvPr>
          <p:cNvSpPr/>
          <p:nvPr/>
        </p:nvSpPr>
        <p:spPr>
          <a:xfrm>
            <a:off x="6051" y="6545441"/>
            <a:ext cx="954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Zoning Term</a:t>
            </a:r>
            <a:endParaRPr lang="en-US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6DBFDE3-B860-7F49-AC2E-552E94D6571A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>
          <a:xfrm flipV="1">
            <a:off x="960351" y="6534209"/>
            <a:ext cx="1246057" cy="1497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9D829E-DFD7-D049-9A60-CE31EE26FA50}"/>
              </a:ext>
            </a:extLst>
          </p:cNvPr>
          <p:cNvSpPr/>
          <p:nvPr/>
        </p:nvSpPr>
        <p:spPr>
          <a:xfrm>
            <a:off x="2070366" y="6129254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/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blipFill>
                <a:blip r:embed="rId4"/>
                <a:stretch>
                  <a:fillRect l="-1705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E99876F0-6BF2-9A4F-A86A-EEDD01AFEE49}"/>
              </a:ext>
            </a:extLst>
          </p:cNvPr>
          <p:cNvSpPr/>
          <p:nvPr/>
        </p:nvSpPr>
        <p:spPr>
          <a:xfrm>
            <a:off x="2944324" y="409601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AC97384-366B-2C40-A675-302BCC618B4A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3770790" y="5711845"/>
            <a:ext cx="1179176" cy="3263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B86EE-CF03-624E-AD0B-2D69C1A379E4}"/>
              </a:ext>
            </a:extLst>
          </p:cNvPr>
          <p:cNvSpPr/>
          <p:nvPr/>
        </p:nvSpPr>
        <p:spPr>
          <a:xfrm>
            <a:off x="9171327" y="5864322"/>
            <a:ext cx="328547" cy="3134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D1A898C-0681-4842-BB96-63F3D0E3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58" y="1377143"/>
            <a:ext cx="3599630" cy="5113322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77216-6FFB-E641-A505-3BF1BAEE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76" y="1402070"/>
            <a:ext cx="5966424" cy="501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/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𝑛𝑔h𝑏𝑟𝑠</m:t>
                          </m:r>
                        </m:sub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blipFill>
                <a:blip r:embed="rId5"/>
                <a:stretch>
                  <a:fillRect l="-1258" t="-144118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CAF38FE-3D07-644E-91A9-3F0DDA93BA84}"/>
              </a:ext>
            </a:extLst>
          </p:cNvPr>
          <p:cNvGrpSpPr/>
          <p:nvPr/>
        </p:nvGrpSpPr>
        <p:grpSpPr>
          <a:xfrm>
            <a:off x="108762" y="4548089"/>
            <a:ext cx="2544214" cy="1637849"/>
            <a:chOff x="7054024" y="594560"/>
            <a:chExt cx="2544214" cy="1637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04F09A-A2A5-3C4A-86B8-AC7CE639D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5048" y="1616363"/>
              <a:ext cx="365760" cy="3657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16410-B53D-AE4B-82D6-2EEDE5E0460C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7640808" y="777440"/>
              <a:ext cx="897202" cy="1021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/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050" dirty="0"/>
                    <a:t>- distance b/w parcels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50" dirty="0"/>
                    <a:t> and </a:t>
                  </a:r>
                  <a:r>
                    <a:rPr lang="en-US" sz="1050" i="1" dirty="0"/>
                    <a:t>n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  <a:blipFill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/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neighbor, </a:t>
                  </a:r>
                  <a14:m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/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parcel </a:t>
                  </a:r>
                  <a14:m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US" sz="900" i="1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  <a:blipFill>
                  <a:blip r:embed="rId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A0277C-3A0A-0843-8B59-317625241DDB}"/>
              </a:ext>
            </a:extLst>
          </p:cNvPr>
          <p:cNvSpPr/>
          <p:nvPr/>
        </p:nvSpPr>
        <p:spPr>
          <a:xfrm>
            <a:off x="5425334" y="394668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E3EDC-0838-AC4A-911B-2DA4FB436E7F}"/>
              </a:ext>
            </a:extLst>
          </p:cNvPr>
          <p:cNvSpPr/>
          <p:nvPr/>
        </p:nvSpPr>
        <p:spPr>
          <a:xfrm>
            <a:off x="1413634" y="2885076"/>
            <a:ext cx="257855" cy="54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/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No Regulations = Neighborhood effects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Transition potential from one state to the next is defined by neighboring parcels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White and </a:t>
                </a:r>
                <a:r>
                  <a:rPr lang="en-US" sz="1100" dirty="0" err="1"/>
                  <a:t>Engelen</a:t>
                </a:r>
                <a:r>
                  <a:rPr lang="en-US" sz="1100" dirty="0"/>
                  <a:t> (1993) provide these values in tabular form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Attempted to recreate same values for continuous space using Gaussian function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, considers: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neighbor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100" dirty="0"/>
                  <a:t>- Potential to-state land use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 - Distance between parcels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blipFill>
                <a:blip r:embed="rId10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6307F1F-8BB2-FA48-995E-D2B940ECFF86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9ECF2FF-24B3-DB49-8CAC-5A5C4B34925D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932AF-72C4-EB4F-8342-58CB4704D3F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3E549-797E-4B4A-8957-00B30A8CE654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858EF-E45A-E341-A709-94FD10B97D5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2DD395-0BF9-5441-BACA-145B889FD4D9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A122D3-041F-CA49-87D7-AC927069C54B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70270-A4F7-2B48-B205-4287CE2362C2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1E5982-972E-1741-93C7-0B35930A4A89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A7B57-25F2-9E40-AD6B-6FE51E705D2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847535-DD1E-1C4D-864A-3A3E71AD9678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E5FA9F-B8F0-314D-B33D-4DF811CEE44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AE38EA-EE98-F64D-BDC1-CCFE7B3AB083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/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blipFill>
                <a:blip r:embed="rId11"/>
                <a:stretch>
                  <a:fillRect l="-2273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E963A3F-AE71-024A-96EA-93B4DC3AB5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75" b="9905"/>
          <a:stretch/>
        </p:blipFill>
        <p:spPr>
          <a:xfrm>
            <a:off x="10431999" y="3397092"/>
            <a:ext cx="1530055" cy="314693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A0CB-E19D-694A-9D7B-D66D29687B40}"/>
              </a:ext>
            </a:extLst>
          </p:cNvPr>
          <p:cNvSpPr txBox="1"/>
          <p:nvPr/>
        </p:nvSpPr>
        <p:spPr>
          <a:xfrm>
            <a:off x="11082895" y="5979058"/>
            <a:ext cx="893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Initial Community Description</a:t>
            </a:r>
          </a:p>
        </p:txBody>
      </p:sp>
    </p:spTree>
    <p:extLst>
      <p:ext uri="{BB962C8B-B14F-4D97-AF65-F5344CB8AC3E}">
        <p14:creationId xmlns:p14="http://schemas.microsoft.com/office/powerpoint/2010/main" val="163566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225542" y="1135304"/>
            <a:ext cx="4200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Establish building codes</a:t>
            </a:r>
            <a:endParaRPr lang="en-US" sz="1400" i="1" dirty="0">
              <a:solidFill>
                <a:srgbClr val="C00000"/>
              </a:solidFill>
            </a:endParaRPr>
          </a:p>
          <a:p>
            <a:endParaRPr lang="en-US" sz="1400" i="1" dirty="0"/>
          </a:p>
          <a:p>
            <a:r>
              <a:rPr lang="en-US" sz="1400" dirty="0"/>
              <a:t>Four building classifications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W1 – wood, light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W2 – wood, commercial &amp; industrial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C1L – concrete moment frame, low-rise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C1M – concrete moment frame, mid-rise</a:t>
            </a:r>
          </a:p>
          <a:p>
            <a:endParaRPr lang="en-US" sz="1400" dirty="0"/>
          </a:p>
          <a:p>
            <a:r>
              <a:rPr lang="en-US" sz="1400" dirty="0"/>
              <a:t>Each building classification has four seismic codes: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Pre-, low-, moderate-,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u="sng" dirty="0"/>
              <a:t>Current process: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Don’t change building classification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W1 stays W1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Setup mapping between to-state and seismic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if transitioning to residential, must be at minimum low-code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7DAA2-65AE-1A48-B538-CAC37A7829A8}"/>
              </a:ext>
            </a:extLst>
          </p:cNvPr>
          <p:cNvSpPr/>
          <p:nvPr/>
        </p:nvSpPr>
        <p:spPr>
          <a:xfrm>
            <a:off x="8786342" y="39823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FBAE5A-9FB9-5F4F-8286-D63BE5CA3A89}"/>
              </a:ext>
            </a:extLst>
          </p:cNvPr>
          <p:cNvSpPr txBox="1"/>
          <p:nvPr/>
        </p:nvSpPr>
        <p:spPr>
          <a:xfrm>
            <a:off x="255438" y="231521"/>
            <a:ext cx="219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E9EC83-B4E3-FC43-8113-782F70324E32}"/>
              </a:ext>
            </a:extLst>
          </p:cNvPr>
          <p:cNvGraphicFramePr>
            <a:graphicFrameLocks noGrp="1"/>
          </p:cNvGraphicFramePr>
          <p:nvPr/>
        </p:nvGraphicFramePr>
        <p:xfrm>
          <a:off x="225542" y="5348796"/>
          <a:ext cx="336481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2406171998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3143277744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60CFF6-DAA1-C841-8DC2-DB9F1B882CF5}"/>
              </a:ext>
            </a:extLst>
          </p:cNvPr>
          <p:cNvSpPr txBox="1"/>
          <p:nvPr/>
        </p:nvSpPr>
        <p:spPr>
          <a:xfrm>
            <a:off x="747656" y="5070686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Building codes (BC) for land use transitions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5CE1E5-E414-FA46-844A-EA8779153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" r="16740"/>
          <a:stretch/>
        </p:blipFill>
        <p:spPr>
          <a:xfrm>
            <a:off x="8246164" y="1371599"/>
            <a:ext cx="3883187" cy="484350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504A2-EC89-A94B-8030-A0FEF1627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4" r="17898"/>
          <a:stretch/>
        </p:blipFill>
        <p:spPr>
          <a:xfrm>
            <a:off x="4377869" y="1371598"/>
            <a:ext cx="3751388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FF897-F4AA-704D-80C2-A1D7D030D4EA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AE0EF7-C264-D148-BACB-381A5A65B93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8B3363-2A76-9847-AED2-7CCE75E5743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BEC31-8D80-AA47-B262-959D0E9E5E4F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3399B-CF66-6D4B-AF0A-2188782EB843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419F-DBC1-BA4B-B06C-E01AB192E420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EA8AFD-5699-704A-BD00-66EE0DAD136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859818-76B7-D84E-9B14-224426FF96D3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87D6F3-6AEF-EE46-A7E2-DD56E356FFAB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C228CE-F5F4-104B-AE6F-0253D2DCA7AC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3366D6-3C01-B647-B5B6-D689DE2C469C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A896AC-A82A-D64B-9A95-2681DF41872E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C0548B-6537-D349-9E40-46C55F3BCB7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6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3E336C-4863-5A47-8B5F-6CFC52B4373D}"/>
              </a:ext>
            </a:extLst>
          </p:cNvPr>
          <p:cNvSpPr/>
          <p:nvPr/>
        </p:nvSpPr>
        <p:spPr>
          <a:xfrm>
            <a:off x="985162" y="2389948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C0F05E-FA01-7243-9EDC-6060051AA2B1}"/>
              </a:ext>
            </a:extLst>
          </p:cNvPr>
          <p:cNvGrpSpPr/>
          <p:nvPr/>
        </p:nvGrpSpPr>
        <p:grpSpPr>
          <a:xfrm>
            <a:off x="360381" y="2046163"/>
            <a:ext cx="7378208" cy="1146156"/>
            <a:chOff x="4505046" y="5319383"/>
            <a:chExt cx="7378208" cy="11461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8EA16-E041-2948-83D7-862137C8EB7D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8AA9E3A-E47E-F34E-93B7-2D4DE190372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A1AB-4979-4E4B-A0A5-273A1D05121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F1E121-066C-0D4E-8177-8BC3AB1CEEA7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832E61-1274-FD4E-8C51-134C563A53E5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C1B396-B032-A549-B825-34252318917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314088-8314-D449-ADDA-81FA0E63FA28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1514BD-51F8-584B-9DDC-2C19E55D5C6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5C873B-CBC5-2248-9C42-25A1035E3135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CE4535-6128-CD48-AC23-834014E93FD8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09B97E-40C2-294B-82E3-C3CE5FA4346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7FC314-F27A-D844-BA71-47A73E55F69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6D9CAC5-3A09-C749-AF3B-E3B20B57753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5400000" flipH="1" flipV="1">
            <a:off x="2575335" y="2862629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F56536-0366-EA44-AE4D-F9CB00E15B65}"/>
              </a:ext>
            </a:extLst>
          </p:cNvPr>
          <p:cNvSpPr/>
          <p:nvPr/>
        </p:nvSpPr>
        <p:spPr>
          <a:xfrm>
            <a:off x="985162" y="4144099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7C808-CA8A-A84B-ABAE-653407671101}"/>
              </a:ext>
            </a:extLst>
          </p:cNvPr>
          <p:cNvSpPr/>
          <p:nvPr/>
        </p:nvSpPr>
        <p:spPr>
          <a:xfrm>
            <a:off x="3591335" y="4137039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218E62-3DC2-D842-86E4-2B9D80B5EFB4}"/>
              </a:ext>
            </a:extLst>
          </p:cNvPr>
          <p:cNvGrpSpPr/>
          <p:nvPr/>
        </p:nvGrpSpPr>
        <p:grpSpPr>
          <a:xfrm>
            <a:off x="360381" y="3800314"/>
            <a:ext cx="7378208" cy="1146156"/>
            <a:chOff x="4505046" y="5319383"/>
            <a:chExt cx="7378208" cy="114615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E83BDF-46ED-014A-ABE2-0A3977B0B9DA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C11037-608F-D24E-A45C-E49993FB3A0F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F87CAE0-7465-2C44-9544-47210A6F594A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25E5DB-2006-5B45-B761-E0D49FEDDCBA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D7AD90-2CF2-C145-B077-FEB620E70CC7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47E632-6347-494B-B0BF-36A7811DDA29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51E52A-3FD3-3A41-A2D4-77F55FBDEAC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95AF25-03A9-BA43-8944-F420CF733741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BC74D9-9E4D-B14D-8139-3BF06D03B607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63D445D-A00E-6747-B0CE-AFED9472451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7D6C24-6678-5041-B3B9-8B0281BEB48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D340D0-F0C8-3A4E-BBB1-DBF5C8D590F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FA610B4-7602-D446-BB47-6367BA3262CC}"/>
              </a:ext>
            </a:extLst>
          </p:cNvPr>
          <p:cNvSpPr/>
          <p:nvPr/>
        </p:nvSpPr>
        <p:spPr>
          <a:xfrm>
            <a:off x="4335418" y="579349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46DF960-E6CF-DF44-B4D2-132E378CB9C5}"/>
              </a:ext>
            </a:extLst>
          </p:cNvPr>
          <p:cNvCxnSpPr>
            <a:cxnSpLocks/>
            <a:stCxn id="88" idx="0"/>
          </p:cNvCxnSpPr>
          <p:nvPr/>
        </p:nvCxnSpPr>
        <p:spPr>
          <a:xfrm rot="5400000" flipH="1" flipV="1">
            <a:off x="3012734" y="4088222"/>
            <a:ext cx="866" cy="3424484"/>
          </a:xfrm>
          <a:prstGeom prst="bentConnector3">
            <a:avLst>
              <a:gd name="adj1" fmla="val 40629677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97B2D4C-5AB9-284A-B63A-E02722F70F15}"/>
              </a:ext>
            </a:extLst>
          </p:cNvPr>
          <p:cNvSpPr/>
          <p:nvPr/>
        </p:nvSpPr>
        <p:spPr>
          <a:xfrm>
            <a:off x="985162" y="5800897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2256FC-73A2-FC4E-88BF-10847F680523}"/>
              </a:ext>
            </a:extLst>
          </p:cNvPr>
          <p:cNvSpPr/>
          <p:nvPr/>
        </p:nvSpPr>
        <p:spPr>
          <a:xfrm>
            <a:off x="3591335" y="5793837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DBD16FA-FC7E-F04C-9194-E77210215D32}"/>
              </a:ext>
            </a:extLst>
          </p:cNvPr>
          <p:cNvCxnSpPr>
            <a:cxnSpLocks/>
            <a:stCxn id="89" idx="0"/>
            <a:endCxn id="86" idx="0"/>
          </p:cNvCxnSpPr>
          <p:nvPr/>
        </p:nvCxnSpPr>
        <p:spPr>
          <a:xfrm rot="5400000" flipH="1" flipV="1">
            <a:off x="4290214" y="5360087"/>
            <a:ext cx="343" cy="867159"/>
          </a:xfrm>
          <a:prstGeom prst="bentConnector3">
            <a:avLst>
              <a:gd name="adj1" fmla="val 100802915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20C3531-5687-B541-9FCE-FC1DB4174CE1}"/>
              </a:ext>
            </a:extLst>
          </p:cNvPr>
          <p:cNvGrpSpPr/>
          <p:nvPr/>
        </p:nvGrpSpPr>
        <p:grpSpPr>
          <a:xfrm>
            <a:off x="360381" y="5457112"/>
            <a:ext cx="7378208" cy="1146156"/>
            <a:chOff x="4505046" y="5319383"/>
            <a:chExt cx="7378208" cy="1146156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5C506DF-33C7-6048-8D7B-0FF9A3C08E4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518178-AAB0-8A43-AB1F-1E160323D038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3B27CA-64A1-4C4F-81B7-1EAAE45EE6DB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ADCC0-AE0A-D643-9794-2C899D4E72E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DBD28F-EE94-434D-A829-FF3AD996CD91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7E1B14-3C08-504E-A939-0B89B8BC1ACA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0672A8-8BD3-DC48-A1BE-B8808DBF10CD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E46E29-A903-AF42-A0E4-FFC8A5D79A3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67FA50-C64E-0845-9CA8-EDF330664D7E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A2D8D5-2FE0-AE45-B78C-1E52E02A2E7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1E8FA-F35D-4042-8C5E-78DB7379DF1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D15831-8161-0E4A-82E3-A8E2AAA50D5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B7ADD-11AC-6A41-95DD-97E60107D3EB}"/>
              </a:ext>
            </a:extLst>
          </p:cNvPr>
          <p:cNvSpPr txBox="1"/>
          <p:nvPr/>
        </p:nvSpPr>
        <p:spPr>
          <a:xfrm>
            <a:off x="7966418" y="2044005"/>
            <a:ext cx="27495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zoning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AE9399-CED1-F04D-A2A5-F166B8298BBE}"/>
              </a:ext>
            </a:extLst>
          </p:cNvPr>
          <p:cNvSpPr txBox="1"/>
          <p:nvPr/>
        </p:nvSpPr>
        <p:spPr>
          <a:xfrm>
            <a:off x="7948536" y="4025686"/>
            <a:ext cx="2295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3B9ED6-F534-2348-BDAB-DA712D2E7923}"/>
              </a:ext>
            </a:extLst>
          </p:cNvPr>
          <p:cNvSpPr txBox="1"/>
          <p:nvPr/>
        </p:nvSpPr>
        <p:spPr>
          <a:xfrm>
            <a:off x="7948536" y="5600766"/>
            <a:ext cx="202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44B45-77D7-0241-BC06-E9E65F2C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92621" y="3725673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3E7D86-5422-4D4F-A28C-939BF662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80300" y="5404518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D2F7-5A5E-3F47-A310-07B83DE56746}"/>
              </a:ext>
            </a:extLst>
          </p:cNvPr>
          <p:cNvSpPr txBox="1"/>
          <p:nvPr/>
        </p:nvSpPr>
        <p:spPr>
          <a:xfrm>
            <a:off x="10486405" y="6139149"/>
            <a:ext cx="1705595" cy="36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building codes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8D03C7-8645-9B42-9BD0-999611BCD40A}"/>
              </a:ext>
            </a:extLst>
          </p:cNvPr>
          <p:cNvSpPr txBox="1"/>
          <p:nvPr/>
        </p:nvSpPr>
        <p:spPr>
          <a:xfrm>
            <a:off x="7966418" y="534185"/>
            <a:ext cx="274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47FE273-91CB-FD4D-BC32-5A4B8AC871D5}"/>
              </a:ext>
            </a:extLst>
          </p:cNvPr>
          <p:cNvCxnSpPr>
            <a:cxnSpLocks/>
            <a:stCxn id="112" idx="0"/>
            <a:endCxn id="113" idx="0"/>
          </p:cNvCxnSpPr>
          <p:nvPr/>
        </p:nvCxnSpPr>
        <p:spPr>
          <a:xfrm rot="5400000" flipH="1" flipV="1">
            <a:off x="2575335" y="-450306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B3D073-65F3-B349-9398-D3E64D755570}"/>
              </a:ext>
            </a:extLst>
          </p:cNvPr>
          <p:cNvSpPr/>
          <p:nvPr/>
        </p:nvSpPr>
        <p:spPr>
          <a:xfrm>
            <a:off x="985162" y="831164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AE895E4-8195-A24D-AAEA-0E5618269222}"/>
              </a:ext>
            </a:extLst>
          </p:cNvPr>
          <p:cNvSpPr/>
          <p:nvPr/>
        </p:nvSpPr>
        <p:spPr>
          <a:xfrm>
            <a:off x="3591335" y="824104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D9920C-0EF6-CF4C-95FE-7C30C8D64FC3}"/>
              </a:ext>
            </a:extLst>
          </p:cNvPr>
          <p:cNvGrpSpPr/>
          <p:nvPr/>
        </p:nvGrpSpPr>
        <p:grpSpPr>
          <a:xfrm>
            <a:off x="360381" y="487379"/>
            <a:ext cx="7378208" cy="1146156"/>
            <a:chOff x="4505046" y="5319383"/>
            <a:chExt cx="7378208" cy="1146156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842E73-9BAD-3B44-8D3D-79C161DD8DEC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BADB62-8029-ED4A-9C15-953F48E6714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B81D3E-D247-BC44-AD4B-A901F18439F8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89F193-72BB-8E4A-A2AC-5B31DB1F5F9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B3F138-C409-2147-BBC0-C0633D9E5D9E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C5F9B7-7082-4F4E-B560-D4DA0E56E356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B827FE-D2C4-0748-B797-AA655BDAA16B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718B6F-D191-9C4A-A414-97DBA50006FC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49C0B9-832A-9244-B6F1-C049CC752966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A82363-78BE-5B4C-AADF-E1A4B14EB327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5F6E1-419E-D741-8097-2974110E4DE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98C0FAE-8235-F84F-9BDE-E202EB06C62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53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EB4BD-A930-AE41-B654-AE569228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0"/>
          <a:stretch/>
        </p:blipFill>
        <p:spPr>
          <a:xfrm>
            <a:off x="242428" y="876184"/>
            <a:ext cx="5141775" cy="5727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1BE66E-43BE-2D40-9A53-6CDE28FB2AC0}"/>
              </a:ext>
            </a:extLst>
          </p:cNvPr>
          <p:cNvSpPr txBox="1"/>
          <p:nvPr/>
        </p:nvSpPr>
        <p:spPr>
          <a:xfrm>
            <a:off x="434324" y="10941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C651B7-8C0F-8548-B68A-B4C34E3AC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0"/>
          <a:stretch/>
        </p:blipFill>
        <p:spPr>
          <a:xfrm>
            <a:off x="5384204" y="876184"/>
            <a:ext cx="5141775" cy="57274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B3EFC2-34FE-C14B-A25E-796B5593296B}"/>
              </a:ext>
            </a:extLst>
          </p:cNvPr>
          <p:cNvSpPr txBox="1"/>
          <p:nvPr/>
        </p:nvSpPr>
        <p:spPr>
          <a:xfrm>
            <a:off x="5567605" y="109413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 and S3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A51EF9-42BC-3948-8B8D-96FE3E0010DB}"/>
              </a:ext>
            </a:extLst>
          </p:cNvPr>
          <p:cNvSpPr/>
          <p:nvPr/>
        </p:nvSpPr>
        <p:spPr>
          <a:xfrm>
            <a:off x="5384204" y="368916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F211151-F5C2-5940-8A38-968B358831E9}"/>
              </a:ext>
            </a:extLst>
          </p:cNvPr>
          <p:cNvGraphicFramePr>
            <a:graphicFrameLocks noGrp="1"/>
          </p:cNvGraphicFramePr>
          <p:nvPr/>
        </p:nvGraphicFramePr>
        <p:xfrm>
          <a:off x="9812347" y="5034777"/>
          <a:ext cx="19413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5F635B-9748-C84D-BCBA-647B3989E194}"/>
              </a:ext>
            </a:extLst>
          </p:cNvPr>
          <p:cNvSpPr txBox="1"/>
          <p:nvPr/>
        </p:nvSpPr>
        <p:spPr>
          <a:xfrm>
            <a:off x="10146787" y="4665445"/>
            <a:ext cx="12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S3: Building codes (BC) for land use transitions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25C0A-B398-C749-98E7-B5AE2ACBB549}"/>
              </a:ext>
            </a:extLst>
          </p:cNvPr>
          <p:cNvSpPr txBox="1"/>
          <p:nvPr/>
        </p:nvSpPr>
        <p:spPr>
          <a:xfrm>
            <a:off x="255437" y="231521"/>
            <a:ext cx="390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Scenario 0 vs. 2 &amp; 3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C12AC-88F7-5943-A007-59000EBB19FF}"/>
              </a:ext>
            </a:extLst>
          </p:cNvPr>
          <p:cNvSpPr txBox="1"/>
          <p:nvPr/>
        </p:nvSpPr>
        <p:spPr>
          <a:xfrm>
            <a:off x="8523382" y="113954"/>
            <a:ext cx="3558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185594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D601A-3DF8-BF42-B14F-189A286E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2"/>
          <a:stretch/>
        </p:blipFill>
        <p:spPr>
          <a:xfrm>
            <a:off x="9025141" y="853576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E53F6-90D3-EA4B-87AB-E418418D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32"/>
          <a:stretch/>
        </p:blipFill>
        <p:spPr>
          <a:xfrm>
            <a:off x="5644839" y="858644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0C91B-45A9-A04A-BF58-DEC7999A252A}"/>
              </a:ext>
            </a:extLst>
          </p:cNvPr>
          <p:cNvSpPr txBox="1"/>
          <p:nvPr/>
        </p:nvSpPr>
        <p:spPr>
          <a:xfrm>
            <a:off x="6176012" y="4638067"/>
            <a:ext cx="2577337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Unrestricted 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Zoning and 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B129E-112F-7F42-A6C6-ED6FA08248F0}"/>
              </a:ext>
            </a:extLst>
          </p:cNvPr>
          <p:cNvSpPr txBox="1"/>
          <p:nvPr/>
        </p:nvSpPr>
        <p:spPr>
          <a:xfrm>
            <a:off x="9867594" y="4799650"/>
            <a:ext cx="2269310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43F32-6CF5-4E46-B62D-357D23A8BC63}"/>
              </a:ext>
            </a:extLst>
          </p:cNvPr>
          <p:cNvGrpSpPr/>
          <p:nvPr/>
        </p:nvGrpSpPr>
        <p:grpSpPr>
          <a:xfrm>
            <a:off x="105839" y="853576"/>
            <a:ext cx="2003202" cy="3423736"/>
            <a:chOff x="8082522" y="3036048"/>
            <a:chExt cx="2003202" cy="3423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9BAFF-A8E6-7346-9BDD-7D98CE32E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52" t="18692" r="39148" b="18780"/>
            <a:stretch/>
          </p:blipFill>
          <p:spPr>
            <a:xfrm>
              <a:off x="8082522" y="3036048"/>
              <a:ext cx="1864366" cy="3423736"/>
            </a:xfrm>
            <a:prstGeom prst="rect">
              <a:avLst/>
            </a:prstGeom>
            <a:ln w="12700"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302E7D-275F-7549-AD2D-1FE0B311F2F5}"/>
                </a:ext>
              </a:extLst>
            </p:cNvPr>
            <p:cNvSpPr txBox="1"/>
            <p:nvPr/>
          </p:nvSpPr>
          <p:spPr>
            <a:xfrm>
              <a:off x="8754868" y="6152007"/>
              <a:ext cx="133085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Initial land use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95485B-D1FC-5049-8730-DC1931E20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911"/>
          <a:stretch/>
        </p:blipFill>
        <p:spPr>
          <a:xfrm>
            <a:off x="2243310" y="853576"/>
            <a:ext cx="3132990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610DA-34D1-0E4C-A219-2BE0F558CB4A}"/>
              </a:ext>
            </a:extLst>
          </p:cNvPr>
          <p:cNvSpPr txBox="1"/>
          <p:nvPr/>
        </p:nvSpPr>
        <p:spPr>
          <a:xfrm>
            <a:off x="2798963" y="4799650"/>
            <a:ext cx="2577337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247988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E7A21-5496-D44F-8877-2D9A2F6D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11" y="832553"/>
            <a:ext cx="8803578" cy="5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Damage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5D5A6-3236-AF42-B214-634BDE502A2F}"/>
              </a:ext>
            </a:extLst>
          </p:cNvPr>
          <p:cNvSpPr txBox="1"/>
          <p:nvPr/>
        </p:nvSpPr>
        <p:spPr>
          <a:xfrm>
            <a:off x="201211" y="710760"/>
            <a:ext cx="34229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Defining “damaged parcel” as being in complete damage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trying to figure out how to best show tradeoffs across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2947D-BD83-AF40-BCC1-02C7C41C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05"/>
          <a:stretch/>
        </p:blipFill>
        <p:spPr>
          <a:xfrm>
            <a:off x="3750322" y="78057"/>
            <a:ext cx="2688859" cy="368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48DC4-70D9-6E4E-BE66-7BC148CC4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89" y="20429"/>
            <a:ext cx="48514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5E1E4-90F5-8B4B-A17D-A23B835F3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795" y="2943922"/>
            <a:ext cx="3902309" cy="388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75125-C945-4648-B074-BB31FB645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343"/>
            <a:ext cx="7556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23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40FB6-9B7B-7047-924E-E52C788FB337}"/>
              </a:ext>
            </a:extLst>
          </p:cNvPr>
          <p:cNvSpPr txBox="1"/>
          <p:nvPr/>
        </p:nvSpPr>
        <p:spPr>
          <a:xfrm>
            <a:off x="331547" y="1126310"/>
            <a:ext cx="3586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 of parcels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516 out of 4,679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Coast to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Greenspace to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zones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ABA44-49E2-584F-AA8C-F708B59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49" y="1237786"/>
            <a:ext cx="4750894" cy="4930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D79B9-8A5F-8440-A0EA-5FCED07AA5C5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Seaside Sub-Testbed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850E-0953-0D4F-9CDD-1DAAB9D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79" y="1126310"/>
            <a:ext cx="3646474" cy="516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0D8E7-D475-744B-B40F-5A0364F35B27}"/>
              </a:ext>
            </a:extLst>
          </p:cNvPr>
          <p:cNvSpPr/>
          <p:nvPr/>
        </p:nvSpPr>
        <p:spPr>
          <a:xfrm>
            <a:off x="3743928" y="3583459"/>
            <a:ext cx="1112277" cy="1670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C7AB52-0287-174D-800C-50C5FFA2A5A4}"/>
              </a:ext>
            </a:extLst>
          </p:cNvPr>
          <p:cNvCxnSpPr>
            <a:cxnSpLocks/>
          </p:cNvCxnSpPr>
          <p:nvPr/>
        </p:nvCxnSpPr>
        <p:spPr>
          <a:xfrm flipV="1">
            <a:off x="4856205" y="1126311"/>
            <a:ext cx="3357774" cy="2457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7323DA-C011-3345-BE1F-D3034ECA0120}"/>
              </a:ext>
            </a:extLst>
          </p:cNvPr>
          <p:cNvCxnSpPr>
            <a:cxnSpLocks/>
          </p:cNvCxnSpPr>
          <p:nvPr/>
        </p:nvCxnSpPr>
        <p:spPr>
          <a:xfrm>
            <a:off x="4856205" y="5254118"/>
            <a:ext cx="3357774" cy="1037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6899F86-39D2-A245-92DD-115020FCFFD2}"/>
              </a:ext>
            </a:extLst>
          </p:cNvPr>
          <p:cNvSpPr txBox="1"/>
          <p:nvPr/>
        </p:nvSpPr>
        <p:spPr>
          <a:xfrm>
            <a:off x="2993579" y="377586"/>
            <a:ext cx="4988930" cy="2154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u="sng" dirty="0" err="1"/>
              <a:t>Raskin</a:t>
            </a:r>
            <a:r>
              <a:rPr lang="en-US" sz="1400" u="sng" dirty="0"/>
              <a:t> and Wang (2017) mitigation strategies</a:t>
            </a:r>
          </a:p>
          <a:p>
            <a:r>
              <a:rPr lang="en-US" sz="1200" dirty="0"/>
              <a:t>Relocate critical facilities to high ground</a:t>
            </a:r>
          </a:p>
          <a:p>
            <a:r>
              <a:rPr lang="en-US" sz="1200" dirty="0"/>
              <a:t>Relocate vulnerable populations</a:t>
            </a:r>
          </a:p>
          <a:p>
            <a:r>
              <a:rPr lang="en-US" sz="1200" dirty="0"/>
              <a:t>Improve and create evacuation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tsunami vertical evacuation refuges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Complete seismic and tsunami upgrades of bridges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Improve evacuation routes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Prioritize tsunami evacuation education</a:t>
            </a:r>
          </a:p>
          <a:p>
            <a:r>
              <a:rPr lang="en-US" sz="1200" dirty="0"/>
              <a:t>Improve emergency operations plan (</a:t>
            </a:r>
            <a:r>
              <a:rPr lang="en-US" sz="1200" i="1" dirty="0"/>
              <a:t>e.g.</a:t>
            </a:r>
            <a:r>
              <a:rPr lang="en-US" sz="1200" dirty="0"/>
              <a:t>, supply caches and assembly areas)</a:t>
            </a:r>
          </a:p>
          <a:p>
            <a:r>
              <a:rPr lang="en-US" sz="1200" dirty="0"/>
              <a:t>Create a post-disaster recovery plan</a:t>
            </a:r>
          </a:p>
          <a:p>
            <a:r>
              <a:rPr lang="en-US" sz="1200" dirty="0"/>
              <a:t>Develop redundant/alternative critical infrastructure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561002C-797A-1242-BE91-0331C4311B49}"/>
              </a:ext>
            </a:extLst>
          </p:cNvPr>
          <p:cNvSpPr txBox="1"/>
          <p:nvPr/>
        </p:nvSpPr>
        <p:spPr>
          <a:xfrm>
            <a:off x="9379895" y="328369"/>
            <a:ext cx="2789803" cy="215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Metrics of Effectiveness</a:t>
            </a:r>
          </a:p>
          <a:p>
            <a:r>
              <a:rPr lang="en-US" sz="1200" dirty="0"/>
              <a:t>Total economic losses</a:t>
            </a:r>
          </a:p>
          <a:p>
            <a:r>
              <a:rPr lang="en-US" sz="1200" dirty="0"/>
              <a:t>Benefit-cost ratio</a:t>
            </a:r>
          </a:p>
          <a:p>
            <a:r>
              <a:rPr lang="en-US" sz="1200" dirty="0"/>
              <a:t>Loss of life</a:t>
            </a:r>
          </a:p>
          <a:p>
            <a:r>
              <a:rPr lang="en-US" sz="1200" dirty="0"/>
              <a:t>Post-disaster recovery time of community</a:t>
            </a:r>
          </a:p>
          <a:p>
            <a:r>
              <a:rPr lang="en-US" sz="1200" dirty="0"/>
              <a:t># of parcels with electricity</a:t>
            </a:r>
          </a:p>
          <a:p>
            <a:r>
              <a:rPr lang="en-US" sz="1200" dirty="0"/>
              <a:t># of parcels with transportation access</a:t>
            </a:r>
          </a:p>
          <a:p>
            <a:r>
              <a:rPr lang="en-US" sz="1200" dirty="0"/>
              <a:t># of parcels with running water</a:t>
            </a:r>
          </a:p>
          <a:p>
            <a:r>
              <a:rPr lang="en-US" sz="1200" dirty="0"/>
              <a:t># of parcels that meet robustness goals</a:t>
            </a:r>
          </a:p>
          <a:p>
            <a:r>
              <a:rPr lang="en-US" sz="1200" dirty="0"/>
              <a:t># of parcels that meet rapidity goals</a:t>
            </a:r>
          </a:p>
          <a:p>
            <a:r>
              <a:rPr lang="en-US" sz="1200" dirty="0"/>
              <a:t># of parcels that meet resilience goals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8AB844-51EC-8543-8AD1-DDC6569CCF0E}"/>
              </a:ext>
            </a:extLst>
          </p:cNvPr>
          <p:cNvSpPr txBox="1"/>
          <p:nvPr/>
        </p:nvSpPr>
        <p:spPr>
          <a:xfrm>
            <a:off x="9402197" y="2780348"/>
            <a:ext cx="2331792" cy="14157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Dimensions of Deaggregation</a:t>
            </a:r>
          </a:p>
          <a:p>
            <a:r>
              <a:rPr lang="en-US" sz="1200" dirty="0"/>
              <a:t>Spatial</a:t>
            </a:r>
          </a:p>
          <a:p>
            <a:r>
              <a:rPr lang="en-US" sz="1200" dirty="0"/>
              <a:t>Hazard type</a:t>
            </a:r>
          </a:p>
          <a:p>
            <a:r>
              <a:rPr lang="en-US" sz="1200" dirty="0"/>
              <a:t>Hazard intensity</a:t>
            </a:r>
          </a:p>
          <a:p>
            <a:r>
              <a:rPr lang="en-US" sz="1200" dirty="0"/>
              <a:t>Infrastructure system</a:t>
            </a:r>
          </a:p>
          <a:p>
            <a:r>
              <a:rPr lang="en-US" sz="1200" dirty="0"/>
              <a:t>Infrastructure component</a:t>
            </a:r>
          </a:p>
          <a:p>
            <a:r>
              <a:rPr lang="en-US" sz="1200" dirty="0"/>
              <a:t>Population (resident vs. tourist)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7084A6-2BEA-A548-B65C-BF7343E0DC8B}"/>
              </a:ext>
            </a:extLst>
          </p:cNvPr>
          <p:cNvSpPr txBox="1"/>
          <p:nvPr/>
        </p:nvSpPr>
        <p:spPr>
          <a:xfrm>
            <a:off x="393495" y="4452297"/>
            <a:ext cx="4798814" cy="17851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Urban Planning Tools/Avenues of Implementation</a:t>
            </a:r>
          </a:p>
          <a:p>
            <a:r>
              <a:rPr lang="en-US" sz="1200" dirty="0"/>
              <a:t>Retrofit public infrastructure</a:t>
            </a:r>
          </a:p>
          <a:p>
            <a:r>
              <a:rPr lang="en-US" sz="1200" dirty="0"/>
              <a:t>Relocate public infrastructure</a:t>
            </a:r>
          </a:p>
          <a:p>
            <a:r>
              <a:rPr lang="en-US" sz="1200" dirty="0"/>
              <a:t>City zoning regulations (</a:t>
            </a:r>
            <a:r>
              <a:rPr lang="en-US" sz="1200" i="1" dirty="0"/>
              <a:t>e.g.</a:t>
            </a:r>
            <a:r>
              <a:rPr lang="en-US" sz="1200" dirty="0"/>
              <a:t>, commercial </a:t>
            </a:r>
            <a:r>
              <a:rPr lang="en-US" sz="1200" i="1" dirty="0"/>
              <a:t>vs.</a:t>
            </a:r>
            <a:r>
              <a:rPr lang="en-US" sz="1200" dirty="0"/>
              <a:t> residential-commercial areas)</a:t>
            </a:r>
          </a:p>
          <a:p>
            <a:r>
              <a:rPr lang="en-US" sz="1200" dirty="0"/>
              <a:t>Land use planning (</a:t>
            </a:r>
            <a:r>
              <a:rPr lang="en-US" sz="1200" i="1" dirty="0"/>
              <a:t>e.g.</a:t>
            </a:r>
            <a:r>
              <a:rPr lang="en-US" sz="1200" dirty="0"/>
              <a:t>, location of greenspaces)</a:t>
            </a:r>
          </a:p>
          <a:p>
            <a:r>
              <a:rPr lang="en-US" sz="1200" dirty="0"/>
              <a:t>Establish building codes</a:t>
            </a:r>
          </a:p>
          <a:p>
            <a:r>
              <a:rPr lang="en-US" sz="1200" dirty="0"/>
              <a:t>Incentivize individual behavior (</a:t>
            </a:r>
            <a:r>
              <a:rPr lang="en-US" sz="1200" i="1" dirty="0"/>
              <a:t>e.g.</a:t>
            </a:r>
            <a:r>
              <a:rPr lang="en-US" sz="1200" dirty="0"/>
              <a:t>, via taxes)</a:t>
            </a:r>
          </a:p>
          <a:p>
            <a:r>
              <a:rPr lang="en-US" sz="1200" dirty="0"/>
              <a:t>Public education initiatives</a:t>
            </a:r>
          </a:p>
          <a:p>
            <a:r>
              <a:rPr lang="en-US" sz="1200" dirty="0"/>
              <a:t>Property buyouts/Land acquisition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0DEB6E-FAFC-F848-A59A-21A53FDB6050}"/>
              </a:ext>
            </a:extLst>
          </p:cNvPr>
          <p:cNvSpPr txBox="1"/>
          <p:nvPr/>
        </p:nvSpPr>
        <p:spPr>
          <a:xfrm>
            <a:off x="420105" y="359953"/>
            <a:ext cx="2169953" cy="2523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Current Mitigation Toolbox</a:t>
            </a:r>
          </a:p>
          <a:p>
            <a:r>
              <a:rPr lang="en-US" sz="1200" dirty="0"/>
              <a:t>Retrofit buildings</a:t>
            </a:r>
          </a:p>
          <a:p>
            <a:r>
              <a:rPr lang="en-US" sz="1200" dirty="0"/>
              <a:t>Retrofit bridges</a:t>
            </a:r>
          </a:p>
          <a:p>
            <a:r>
              <a:rPr lang="en-US" sz="1200" dirty="0"/>
              <a:t>Retrofit electric poles</a:t>
            </a:r>
          </a:p>
          <a:p>
            <a:r>
              <a:rPr lang="en-US" sz="1200" dirty="0"/>
              <a:t>Retrofit electric substations</a:t>
            </a:r>
          </a:p>
          <a:p>
            <a:r>
              <a:rPr lang="en-US" sz="1200" dirty="0"/>
              <a:t>Retrofit water pipes</a:t>
            </a:r>
          </a:p>
          <a:p>
            <a:r>
              <a:rPr lang="en-US" sz="1200" dirty="0"/>
              <a:t>Retrofit water treatment plants</a:t>
            </a:r>
          </a:p>
          <a:p>
            <a:r>
              <a:rPr lang="en-US" sz="1200" dirty="0"/>
              <a:t>Retrofit water pumping station</a:t>
            </a:r>
          </a:p>
          <a:p>
            <a:r>
              <a:rPr lang="en-US" sz="1200" dirty="0"/>
              <a:t>Relocate buildings</a:t>
            </a:r>
          </a:p>
          <a:p>
            <a:r>
              <a:rPr lang="en-US" sz="1200" dirty="0"/>
              <a:t>Relocate electric substation</a:t>
            </a:r>
          </a:p>
          <a:p>
            <a:r>
              <a:rPr lang="en-US" sz="1200" dirty="0"/>
              <a:t>Relocate water treatment plant</a:t>
            </a:r>
          </a:p>
          <a:p>
            <a:r>
              <a:rPr lang="en-US" sz="1200" dirty="0"/>
              <a:t>Relocate water pumping station</a:t>
            </a:r>
          </a:p>
          <a:p>
            <a:r>
              <a:rPr lang="en-US" sz="1200" dirty="0"/>
              <a:t>Decrease repair times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F757E28-1AD3-5040-9FF9-516321EA92E3}"/>
              </a:ext>
            </a:extLst>
          </p:cNvPr>
          <p:cNvCxnSpPr>
            <a:cxnSpLocks/>
            <a:stCxn id="128" idx="1"/>
            <a:endCxn id="131" idx="1"/>
          </p:cNvCxnSpPr>
          <p:nvPr/>
        </p:nvCxnSpPr>
        <p:spPr>
          <a:xfrm rot="10800000" flipV="1">
            <a:off x="393495" y="1621837"/>
            <a:ext cx="26610" cy="3723012"/>
          </a:xfrm>
          <a:prstGeom prst="curvedConnector3">
            <a:avLst>
              <a:gd name="adj1" fmla="val 9590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E0FF5F-C915-1E46-BB49-6381D1884956}"/>
              </a:ext>
            </a:extLst>
          </p:cNvPr>
          <p:cNvSpPr txBox="1"/>
          <p:nvPr/>
        </p:nvSpPr>
        <p:spPr>
          <a:xfrm>
            <a:off x="283396" y="3203619"/>
            <a:ext cx="46133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What’s actually feasible or could be implemented in practice?</a:t>
            </a:r>
          </a:p>
          <a:p>
            <a:r>
              <a:rPr lang="en-US" sz="1050" dirty="0"/>
              <a:t>Don’t want to omnipotently explore </a:t>
            </a:r>
            <a:r>
              <a:rPr lang="en-US" sz="1050" i="1" dirty="0"/>
              <a:t>what-ifs</a:t>
            </a:r>
            <a:r>
              <a:rPr lang="en-US" sz="105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e.g.</a:t>
            </a:r>
            <a:r>
              <a:rPr lang="en-US" sz="1050" dirty="0"/>
              <a:t>, what if we relocate </a:t>
            </a:r>
            <a:r>
              <a:rPr lang="en-US" sz="1050" i="1" dirty="0"/>
              <a:t>these</a:t>
            </a:r>
            <a:r>
              <a:rPr lang="en-US" sz="1050" dirty="0"/>
              <a:t> 30 structures vs. </a:t>
            </a:r>
            <a:r>
              <a:rPr lang="en-US" sz="1050" i="1" dirty="0"/>
              <a:t>those</a:t>
            </a:r>
            <a:r>
              <a:rPr lang="en-US" sz="1050" dirty="0"/>
              <a:t> 30 structures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4A655F-065B-0844-8174-135638BFE638}"/>
              </a:ext>
            </a:extLst>
          </p:cNvPr>
          <p:cNvSpPr txBox="1"/>
          <p:nvPr/>
        </p:nvSpPr>
        <p:spPr>
          <a:xfrm>
            <a:off x="6461072" y="4588024"/>
            <a:ext cx="5633486" cy="2039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What’s challenging about coastal communities?</a:t>
            </a:r>
            <a:endParaRPr lang="en-US" sz="1400" dirty="0"/>
          </a:p>
          <a:p>
            <a:r>
              <a:rPr lang="en-US" sz="1200" dirty="0"/>
              <a:t>Tourist-driven economies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Proximity to hazard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Large population fluctuations (winter -&gt; summer, week -&gt; weekend)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“Balancing tsunami-risk with need to be in tsunami inundation zone” (</a:t>
            </a:r>
            <a:r>
              <a:rPr lang="en-US" sz="1050" dirty="0" err="1"/>
              <a:t>Raskin</a:t>
            </a:r>
            <a:r>
              <a:rPr lang="en-US" sz="1050" dirty="0"/>
              <a:t> and Wang,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Balancing resources invested in tourist safety vs resident well-being</a:t>
            </a:r>
            <a:endParaRPr lang="en-US" sz="1200" dirty="0"/>
          </a:p>
          <a:p>
            <a:r>
              <a:rPr lang="en-US" sz="1200" dirty="0"/>
              <a:t>Multiple hazards</a:t>
            </a:r>
          </a:p>
          <a:p>
            <a:r>
              <a:rPr lang="en-US" sz="1200" dirty="0"/>
              <a:t>Scale of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Hurricanes, tsunamis larger than other hazards (e.g., tornados)</a:t>
            </a:r>
          </a:p>
          <a:p>
            <a:r>
              <a:rPr lang="en-US" sz="1200" dirty="0"/>
              <a:t>For NW - Occurrence of CSZ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Low probability of occurrence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0CDBC6B-A3FF-DC41-B2C6-4B2D78FCD646}"/>
              </a:ext>
            </a:extLst>
          </p:cNvPr>
          <p:cNvCxnSpPr>
            <a:cxnSpLocks/>
          </p:cNvCxnSpPr>
          <p:nvPr/>
        </p:nvCxnSpPr>
        <p:spPr>
          <a:xfrm rot="5400000">
            <a:off x="4651106" y="1933098"/>
            <a:ext cx="6152045" cy="2942587"/>
          </a:xfrm>
          <a:prstGeom prst="bentConnector3">
            <a:avLst>
              <a:gd name="adj1" fmla="val 654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9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341A4F-1AE8-1F4D-8628-931C79AA5FB9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Research Question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40265" y="1074434"/>
            <a:ext cx="4108259" cy="439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General: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is the impact of different urban planning measures on community resilience against natural hazards?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does temporal component of implementing policy impact resilience?</a:t>
            </a:r>
          </a:p>
          <a:p>
            <a:endParaRPr lang="en-US" sz="1200" dirty="0"/>
          </a:p>
          <a:p>
            <a:r>
              <a:rPr lang="en-US" sz="1200" u="sng" dirty="0"/>
              <a:t>More specific: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What’s more effective for increasing community resilience: land use planning, zoning, or building regulations?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Top-down vs. bottom-up for resilience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has more impact on ___ (metric): ___ or ___ (planning tools)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How to bring in unique/challenging parts of Seaside?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Tourist vs. resident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Deaggregate by tourist and residential populations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Policy geared toward one population </a:t>
            </a:r>
            <a:r>
              <a:rPr lang="en-US" sz="1050" i="1" dirty="0"/>
              <a:t>vs.</a:t>
            </a:r>
            <a:r>
              <a:rPr lang="en-US" sz="1050" dirty="0"/>
              <a:t> the other?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Multiple hazards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How to prioritize resources (benefit-cost ratios?)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Occurrence of CSZ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Time-sensitive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Simulations with CSZ occurring at year 0, 25, 40, </a:t>
            </a:r>
            <a:r>
              <a:rPr lang="en-US" sz="1050" i="1" dirty="0"/>
              <a:t>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37C5D1-6DC8-9742-8B23-5A475B3F6AD9}"/>
              </a:ext>
            </a:extLst>
          </p:cNvPr>
          <p:cNvGrpSpPr/>
          <p:nvPr/>
        </p:nvGrpSpPr>
        <p:grpSpPr>
          <a:xfrm>
            <a:off x="4148524" y="1330772"/>
            <a:ext cx="7933988" cy="3735694"/>
            <a:chOff x="4071066" y="1924591"/>
            <a:chExt cx="7933988" cy="37356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4554AF-64FF-C14C-B9C7-F181E339F27D}"/>
                </a:ext>
              </a:extLst>
            </p:cNvPr>
            <p:cNvSpPr txBox="1"/>
            <p:nvPr/>
          </p:nvSpPr>
          <p:spPr>
            <a:xfrm>
              <a:off x="4071066" y="2112382"/>
              <a:ext cx="4843762" cy="17851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Urban Planning Tools/Avenues of Implementation</a:t>
              </a:r>
            </a:p>
            <a:p>
              <a:r>
                <a:rPr lang="en-US" sz="1200" dirty="0"/>
                <a:t>Retrofit public infrastructure</a:t>
              </a:r>
            </a:p>
            <a:p>
              <a:r>
                <a:rPr lang="en-US" sz="1200" dirty="0"/>
                <a:t>Relocate public infrastructure</a:t>
              </a:r>
            </a:p>
            <a:p>
              <a:r>
                <a:rPr lang="en-US" sz="1200" dirty="0"/>
                <a:t>City zoning regulations (</a:t>
              </a:r>
              <a:r>
                <a:rPr lang="en-US" sz="1200" i="1" dirty="0"/>
                <a:t>e.g.</a:t>
              </a:r>
              <a:r>
                <a:rPr lang="en-US" sz="1200" dirty="0"/>
                <a:t>, residential-commercial </a:t>
              </a:r>
              <a:r>
                <a:rPr lang="en-US" sz="1200" i="1" dirty="0"/>
                <a:t>vs.</a:t>
              </a:r>
              <a:r>
                <a:rPr lang="en-US" sz="1200" dirty="0"/>
                <a:t> resort-commercial)</a:t>
              </a:r>
            </a:p>
            <a:p>
              <a:r>
                <a:rPr lang="en-US" sz="1200" dirty="0"/>
                <a:t>Land use planning (</a:t>
              </a:r>
              <a:r>
                <a:rPr lang="en-US" sz="1200" i="1" dirty="0"/>
                <a:t>e.g.</a:t>
              </a:r>
              <a:r>
                <a:rPr lang="en-US" sz="1200" dirty="0"/>
                <a:t>, location of greenspaces)</a:t>
              </a:r>
            </a:p>
            <a:p>
              <a:r>
                <a:rPr lang="en-US" sz="1200" dirty="0"/>
                <a:t>Establish building codes</a:t>
              </a:r>
            </a:p>
            <a:p>
              <a:r>
                <a:rPr lang="en-US" sz="1200" dirty="0"/>
                <a:t>Incentivize individual behavior (</a:t>
              </a:r>
              <a:r>
                <a:rPr lang="en-US" sz="1200" i="1" dirty="0"/>
                <a:t>e.g.</a:t>
              </a:r>
              <a:r>
                <a:rPr lang="en-US" sz="1200" dirty="0"/>
                <a:t>, tax breaks)</a:t>
              </a:r>
            </a:p>
            <a:p>
              <a:r>
                <a:rPr lang="en-US" sz="1200" dirty="0"/>
                <a:t>Public education initiatives</a:t>
              </a:r>
            </a:p>
            <a:p>
              <a:r>
                <a:rPr lang="en-US" sz="1200" dirty="0"/>
                <a:t>Property buyouts/Land Acquisition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30B91-A2B2-1A46-823D-89C0031841BA}"/>
                </a:ext>
              </a:extLst>
            </p:cNvPr>
            <p:cNvSpPr txBox="1"/>
            <p:nvPr/>
          </p:nvSpPr>
          <p:spPr>
            <a:xfrm>
              <a:off x="9215251" y="1924591"/>
              <a:ext cx="2789803" cy="215443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Metrics of Effectiveness</a:t>
              </a:r>
            </a:p>
            <a:p>
              <a:r>
                <a:rPr lang="en-US" sz="1200" dirty="0"/>
                <a:t>Total economic losses</a:t>
              </a:r>
            </a:p>
            <a:p>
              <a:r>
                <a:rPr lang="en-US" sz="1200" dirty="0"/>
                <a:t>Benefit-cost ratio</a:t>
              </a:r>
            </a:p>
            <a:p>
              <a:r>
                <a:rPr lang="en-US" sz="1200" dirty="0"/>
                <a:t>Loss of life</a:t>
              </a:r>
            </a:p>
            <a:p>
              <a:r>
                <a:rPr lang="en-US" sz="1200" dirty="0"/>
                <a:t>Post-disaster recovery time of community</a:t>
              </a:r>
            </a:p>
            <a:p>
              <a:r>
                <a:rPr lang="en-US" sz="1200" dirty="0"/>
                <a:t># of parcels with electricity</a:t>
              </a:r>
            </a:p>
            <a:p>
              <a:r>
                <a:rPr lang="en-US" sz="1200" dirty="0"/>
                <a:t># of parcels with transportation access</a:t>
              </a:r>
            </a:p>
            <a:p>
              <a:r>
                <a:rPr lang="en-US" sz="1200" dirty="0"/>
                <a:t># of parcels with running water</a:t>
              </a:r>
            </a:p>
            <a:p>
              <a:r>
                <a:rPr lang="en-US" sz="1200" dirty="0"/>
                <a:t># of parcels that meet robustness goals</a:t>
              </a:r>
            </a:p>
            <a:p>
              <a:r>
                <a:rPr lang="en-US" sz="1200" dirty="0"/>
                <a:t># of parcels that meet rapidity goals</a:t>
              </a:r>
            </a:p>
            <a:p>
              <a:r>
                <a:rPr lang="en-US" sz="1200" dirty="0"/>
                <a:t># of parcels that meet resilience goals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398CB0-12B9-3341-8F97-A272F3CFCFC3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8914828" y="3001809"/>
              <a:ext cx="300423" cy="3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39FA35-F988-0D4E-987A-9D27F98726B9}"/>
                </a:ext>
              </a:extLst>
            </p:cNvPr>
            <p:cNvSpPr txBox="1"/>
            <p:nvPr/>
          </p:nvSpPr>
          <p:spPr>
            <a:xfrm>
              <a:off x="6737900" y="4613845"/>
              <a:ext cx="4009313" cy="1046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What’s challenging about coastal communities?</a:t>
              </a:r>
              <a:endParaRPr lang="en-US" sz="1400" dirty="0"/>
            </a:p>
            <a:p>
              <a:r>
                <a:rPr lang="en-US" sz="1200" dirty="0"/>
                <a:t>Tourist-driven economies</a:t>
              </a:r>
            </a:p>
            <a:p>
              <a:r>
                <a:rPr lang="en-US" sz="1200" dirty="0"/>
                <a:t>Multiple hazards</a:t>
              </a:r>
            </a:p>
            <a:p>
              <a:r>
                <a:rPr lang="en-US" sz="1200" dirty="0"/>
                <a:t>Scale of hazard s</a:t>
              </a:r>
            </a:p>
            <a:p>
              <a:r>
                <a:rPr lang="en-US" sz="1200" dirty="0"/>
                <a:t>Occurrence of CSZ (For NW)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39144B5-1C4A-2841-9DF5-3BC26100FF2A}"/>
                </a:ext>
              </a:extLst>
            </p:cNvPr>
            <p:cNvCxnSpPr>
              <a:stCxn id="54" idx="0"/>
              <a:endCxn id="46" idx="2"/>
            </p:cNvCxnSpPr>
            <p:nvPr/>
          </p:nvCxnSpPr>
          <p:spPr>
            <a:xfrm rot="16200000" flipV="1">
              <a:off x="7259573" y="3130861"/>
              <a:ext cx="716359" cy="2249610"/>
            </a:xfrm>
            <a:prstGeom prst="bentConnector3">
              <a:avLst>
                <a:gd name="adj1" fmla="val 3668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868E6D80-30E8-234B-A727-8E23C65B6E1C}"/>
                </a:ext>
              </a:extLst>
            </p:cNvPr>
            <p:cNvCxnSpPr>
              <a:cxnSpLocks/>
              <a:stCxn id="54" idx="0"/>
              <a:endCxn id="48" idx="2"/>
            </p:cNvCxnSpPr>
            <p:nvPr/>
          </p:nvCxnSpPr>
          <p:spPr>
            <a:xfrm rot="5400000" flipH="1" flipV="1">
              <a:off x="9408946" y="3412638"/>
              <a:ext cx="534818" cy="18675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50A846-F386-604D-8287-40D447F172B3}"/>
              </a:ext>
            </a:extLst>
          </p:cNvPr>
          <p:cNvGrpSpPr/>
          <p:nvPr/>
        </p:nvGrpSpPr>
        <p:grpSpPr>
          <a:xfrm>
            <a:off x="4477208" y="5339437"/>
            <a:ext cx="7243857" cy="1202629"/>
            <a:chOff x="4569420" y="5319383"/>
            <a:chExt cx="7243857" cy="12026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962123-BB39-514D-914D-C05E3E996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8D37CE-06D0-9E4E-90BE-41C6FF90810C}"/>
                </a:ext>
              </a:extLst>
            </p:cNvPr>
            <p:cNvSpPr txBox="1"/>
            <p:nvPr/>
          </p:nvSpPr>
          <p:spPr>
            <a:xfrm>
              <a:off x="4569420" y="6103592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36B7BA-743A-DD4B-B73F-6929D172A896}"/>
                </a:ext>
              </a:extLst>
            </p:cNvPr>
            <p:cNvSpPr txBox="1"/>
            <p:nvPr/>
          </p:nvSpPr>
          <p:spPr>
            <a:xfrm>
              <a:off x="10784787" y="612190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3B4921-9A0C-7C45-BE29-5CB1AF56BE27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0D3DA-E5D3-5646-A5E3-4D29D72D1A3F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0B5B48-4C5A-9641-821A-B39E90ED8AED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FC723-BA44-6A42-BD31-D3799A10B7E1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26AFC-F5B3-3F47-969D-B8C3BB95D438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E763C0-FA29-4D47-913A-774F0049F7DF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59B28F-47DD-7747-BB18-4D6773AD58BF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D9BB77-B9E8-F947-8AFD-3338F934770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427C7-06D6-AB4D-97F9-3A368B997ADB}"/>
                </a:ext>
              </a:extLst>
            </p:cNvPr>
            <p:cNvSpPr txBox="1"/>
            <p:nvPr/>
          </p:nvSpPr>
          <p:spPr>
            <a:xfrm>
              <a:off x="7459581" y="6077187"/>
              <a:ext cx="18308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AHJ</a:t>
              </a:r>
            </a:p>
            <a:p>
              <a:pPr algn="ctr"/>
              <a:r>
                <a:rPr lang="en-US" sz="1000" b="1" dirty="0"/>
                <a:t>(Authority Having Jurisdiction)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7A568F-06C0-924B-988F-5A455D959C8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3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34117" y="1039244"/>
            <a:ext cx="41644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3A343D5-E82B-184D-AB7B-B3EA4B5A2987}"/>
              </a:ext>
            </a:extLst>
          </p:cNvPr>
          <p:cNvGrpSpPr/>
          <p:nvPr/>
        </p:nvGrpSpPr>
        <p:grpSpPr>
          <a:xfrm>
            <a:off x="5085073" y="509173"/>
            <a:ext cx="6604977" cy="1393903"/>
            <a:chOff x="4834701" y="323385"/>
            <a:chExt cx="6604977" cy="139390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7F98D9-151F-154E-B6FB-464A7ED7F462}"/>
                </a:ext>
              </a:extLst>
            </p:cNvPr>
            <p:cNvSpPr/>
            <p:nvPr/>
          </p:nvSpPr>
          <p:spPr>
            <a:xfrm>
              <a:off x="4834701" y="323385"/>
              <a:ext cx="6604977" cy="139390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A6D952A-5CA4-A248-91FE-29FA51BC4688}"/>
                </a:ext>
              </a:extLst>
            </p:cNvPr>
            <p:cNvCxnSpPr>
              <a:cxnSpLocks/>
            </p:cNvCxnSpPr>
            <p:nvPr/>
          </p:nvCxnSpPr>
          <p:spPr>
            <a:xfrm>
              <a:off x="4931498" y="1146120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35E3A2-6F5F-E243-8235-CCBB5766DF77}"/>
                </a:ext>
              </a:extLst>
            </p:cNvPr>
            <p:cNvSpPr txBox="1"/>
            <p:nvPr/>
          </p:nvSpPr>
          <p:spPr>
            <a:xfrm>
              <a:off x="4834701" y="1207984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34AF40-E163-8344-91F7-DB04362EEB9D}"/>
                </a:ext>
              </a:extLst>
            </p:cNvPr>
            <p:cNvSpPr txBox="1"/>
            <p:nvPr/>
          </p:nvSpPr>
          <p:spPr>
            <a:xfrm>
              <a:off x="10314632" y="118943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370D4-1606-F044-9B1E-3496C68D1481}"/>
                </a:ext>
              </a:extLst>
            </p:cNvPr>
            <p:cNvSpPr txBox="1"/>
            <p:nvPr/>
          </p:nvSpPr>
          <p:spPr>
            <a:xfrm>
              <a:off x="9452618" y="461938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85220E-E0D5-CF45-9764-961208C01715}"/>
                </a:ext>
              </a:extLst>
            </p:cNvPr>
            <p:cNvSpPr txBox="1"/>
            <p:nvPr/>
          </p:nvSpPr>
          <p:spPr>
            <a:xfrm>
              <a:off x="9463661" y="795032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6D7187F-2A66-0F48-9120-F5377BA0DE15}"/>
                </a:ext>
              </a:extLst>
            </p:cNvPr>
            <p:cNvSpPr txBox="1"/>
            <p:nvPr/>
          </p:nvSpPr>
          <p:spPr>
            <a:xfrm>
              <a:off x="8376499" y="80564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3EF537-3D26-904B-9ECE-E826486C1810}"/>
                </a:ext>
              </a:extLst>
            </p:cNvPr>
            <p:cNvSpPr txBox="1"/>
            <p:nvPr/>
          </p:nvSpPr>
          <p:spPr>
            <a:xfrm>
              <a:off x="7505340" y="81668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1735BD-E642-DE40-9919-CB9CF28BDADF}"/>
                </a:ext>
              </a:extLst>
            </p:cNvPr>
            <p:cNvSpPr txBox="1"/>
            <p:nvPr/>
          </p:nvSpPr>
          <p:spPr>
            <a:xfrm>
              <a:off x="6723731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F5C03EA-AE21-FE42-B22E-772E974AAF11}"/>
                </a:ext>
              </a:extLst>
            </p:cNvPr>
            <p:cNvSpPr txBox="1"/>
            <p:nvPr/>
          </p:nvSpPr>
          <p:spPr>
            <a:xfrm>
              <a:off x="5693921" y="487255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E42984-A71C-3543-B840-F736D71EF868}"/>
                </a:ext>
              </a:extLst>
            </p:cNvPr>
            <p:cNvSpPr txBox="1"/>
            <p:nvPr/>
          </p:nvSpPr>
          <p:spPr>
            <a:xfrm>
              <a:off x="5723414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2DFD0A-EBEE-4C4E-8941-BF428B3D64FC}"/>
                </a:ext>
              </a:extLst>
            </p:cNvPr>
            <p:cNvSpPr txBox="1"/>
            <p:nvPr/>
          </p:nvSpPr>
          <p:spPr>
            <a:xfrm>
              <a:off x="4931499" y="850787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1A486-CE85-0D4F-83D1-87B2115C554F}"/>
                </a:ext>
              </a:extLst>
            </p:cNvPr>
            <p:cNvSpPr txBox="1"/>
            <p:nvPr/>
          </p:nvSpPr>
          <p:spPr>
            <a:xfrm>
              <a:off x="10439002" y="697926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0BCD273-3637-774F-949C-6399811F3F7A}"/>
                </a:ext>
              </a:extLst>
            </p:cNvPr>
            <p:cNvSpPr txBox="1"/>
            <p:nvPr/>
          </p:nvSpPr>
          <p:spPr>
            <a:xfrm>
              <a:off x="7105656" y="1226764"/>
              <a:ext cx="213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Authority Having Jurisdiction</a:t>
              </a:r>
            </a:p>
            <a:p>
              <a:pPr algn="ctr"/>
              <a:r>
                <a:rPr lang="en-US" sz="1000" b="1" dirty="0"/>
                <a:t>(AHJ)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916DE9-7870-A546-9F13-B6A15156F8E0}"/>
              </a:ext>
            </a:extLst>
          </p:cNvPr>
          <p:cNvCxnSpPr>
            <a:cxnSpLocks/>
          </p:cNvCxnSpPr>
          <p:nvPr/>
        </p:nvCxnSpPr>
        <p:spPr>
          <a:xfrm flipV="1">
            <a:off x="1928006" y="5916805"/>
            <a:ext cx="81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A86C6B-0099-6C43-B58C-5B24E45D455A}"/>
              </a:ext>
            </a:extLst>
          </p:cNvPr>
          <p:cNvCxnSpPr>
            <a:cxnSpLocks/>
          </p:cNvCxnSpPr>
          <p:nvPr/>
        </p:nvCxnSpPr>
        <p:spPr>
          <a:xfrm flipV="1">
            <a:off x="1928006" y="4017909"/>
            <a:ext cx="0" cy="189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925594E9-AA12-C345-AD68-3AAA59058898}"/>
              </a:ext>
            </a:extLst>
          </p:cNvPr>
          <p:cNvSpPr/>
          <p:nvPr/>
        </p:nvSpPr>
        <p:spPr>
          <a:xfrm>
            <a:off x="1937239" y="4680237"/>
            <a:ext cx="4602782" cy="940499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3F8F64B-066D-7048-9F0E-CDE35B998A04}"/>
              </a:ext>
            </a:extLst>
          </p:cNvPr>
          <p:cNvSpPr/>
          <p:nvPr/>
        </p:nvSpPr>
        <p:spPr>
          <a:xfrm rot="21079328">
            <a:off x="1843651" y="4286929"/>
            <a:ext cx="4786903" cy="978286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B750B0-EE92-8647-920B-FD65781F3620}"/>
              </a:ext>
            </a:extLst>
          </p:cNvPr>
          <p:cNvSpPr txBox="1"/>
          <p:nvPr/>
        </p:nvSpPr>
        <p:spPr>
          <a:xfrm>
            <a:off x="2535081" y="4193193"/>
            <a:ext cx="1378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Urban land use evolution model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9FB590-1446-694E-A13B-1B59AC3B923F}"/>
              </a:ext>
            </a:extLst>
          </p:cNvPr>
          <p:cNvSpPr txBox="1"/>
          <p:nvPr/>
        </p:nvSpPr>
        <p:spPr>
          <a:xfrm>
            <a:off x="9392952" y="4215551"/>
            <a:ext cx="118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quo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39A4FF-B8DE-974C-9CEE-94C798E7BE42}"/>
              </a:ext>
            </a:extLst>
          </p:cNvPr>
          <p:cNvSpPr txBox="1"/>
          <p:nvPr/>
        </p:nvSpPr>
        <p:spPr>
          <a:xfrm>
            <a:off x="8840894" y="2977537"/>
            <a:ext cx="91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</a:t>
            </a:r>
            <a:r>
              <a:rPr lang="en-US" i="1" dirty="0"/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D7EA2-D6A9-354B-B935-0FC07011A846}"/>
              </a:ext>
            </a:extLst>
          </p:cNvPr>
          <p:cNvSpPr txBox="1"/>
          <p:nvPr/>
        </p:nvSpPr>
        <p:spPr>
          <a:xfrm>
            <a:off x="5501455" y="6350585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(years)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10811-F996-894A-9641-DF393C9FFB84}"/>
              </a:ext>
            </a:extLst>
          </p:cNvPr>
          <p:cNvSpPr txBox="1"/>
          <p:nvPr/>
        </p:nvSpPr>
        <p:spPr>
          <a:xfrm>
            <a:off x="1654999" y="6182842"/>
            <a:ext cx="113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 Day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9CF974-CFDC-C544-9CB1-37F6128D8C43}"/>
              </a:ext>
            </a:extLst>
          </p:cNvPr>
          <p:cNvSpPr txBox="1"/>
          <p:nvPr/>
        </p:nvSpPr>
        <p:spPr>
          <a:xfrm>
            <a:off x="1813677" y="5869851"/>
            <a:ext cx="780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		10		20		30		40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DA3CF2-AEB4-1543-BA8E-7172A82DC4BB}"/>
              </a:ext>
            </a:extLst>
          </p:cNvPr>
          <p:cNvSpPr txBox="1"/>
          <p:nvPr/>
        </p:nvSpPr>
        <p:spPr>
          <a:xfrm rot="16200000">
            <a:off x="775423" y="4853161"/>
            <a:ext cx="177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 of interest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62372B-786F-384E-B9FE-CFA822038941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536028" y="3925614"/>
            <a:ext cx="9997" cy="48117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98">
            <a:extLst>
              <a:ext uri="{FF2B5EF4-FFF2-40B4-BE49-F238E27FC236}">
                <a16:creationId xmlns:a16="http://schemas.microsoft.com/office/drawing/2014/main" id="{0BC19975-AAB8-D74F-9E47-189A95173B6D}"/>
              </a:ext>
            </a:extLst>
          </p:cNvPr>
          <p:cNvSpPr/>
          <p:nvPr/>
        </p:nvSpPr>
        <p:spPr>
          <a:xfrm>
            <a:off x="6546025" y="3697343"/>
            <a:ext cx="861848" cy="709449"/>
          </a:xfrm>
          <a:custGeom>
            <a:avLst/>
            <a:gdLst>
              <a:gd name="connsiteX0" fmla="*/ 0 w 861848"/>
              <a:gd name="connsiteY0" fmla="*/ 709449 h 709449"/>
              <a:gd name="connsiteX1" fmla="*/ 131379 w 861848"/>
              <a:gd name="connsiteY1" fmla="*/ 504497 h 709449"/>
              <a:gd name="connsiteX2" fmla="*/ 257503 w 861848"/>
              <a:gd name="connsiteY2" fmla="*/ 373118 h 709449"/>
              <a:gd name="connsiteX3" fmla="*/ 388883 w 861848"/>
              <a:gd name="connsiteY3" fmla="*/ 252249 h 709449"/>
              <a:gd name="connsiteX4" fmla="*/ 646386 w 861848"/>
              <a:gd name="connsiteY4" fmla="*/ 115614 h 709449"/>
              <a:gd name="connsiteX5" fmla="*/ 861848 w 861848"/>
              <a:gd name="connsiteY5" fmla="*/ 0 h 70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848" h="709449">
                <a:moveTo>
                  <a:pt x="0" y="709449"/>
                </a:moveTo>
                <a:cubicBezTo>
                  <a:pt x="44231" y="635000"/>
                  <a:pt x="88462" y="560552"/>
                  <a:pt x="131379" y="504497"/>
                </a:cubicBezTo>
                <a:cubicBezTo>
                  <a:pt x="174296" y="448442"/>
                  <a:pt x="214586" y="415159"/>
                  <a:pt x="257503" y="373118"/>
                </a:cubicBezTo>
                <a:cubicBezTo>
                  <a:pt x="300420" y="331077"/>
                  <a:pt x="324069" y="295166"/>
                  <a:pt x="388883" y="252249"/>
                </a:cubicBezTo>
                <a:cubicBezTo>
                  <a:pt x="453697" y="209332"/>
                  <a:pt x="646386" y="115614"/>
                  <a:pt x="646386" y="115614"/>
                </a:cubicBezTo>
                <a:lnTo>
                  <a:pt x="861848" y="0"/>
                </a:ln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80A76C-6D71-D748-A0FC-C537E426C97A}"/>
              </a:ext>
            </a:extLst>
          </p:cNvPr>
          <p:cNvCxnSpPr>
            <a:cxnSpLocks/>
          </p:cNvCxnSpPr>
          <p:nvPr/>
        </p:nvCxnSpPr>
        <p:spPr>
          <a:xfrm>
            <a:off x="6540021" y="4673404"/>
            <a:ext cx="6004" cy="8842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0">
            <a:extLst>
              <a:ext uri="{FF2B5EF4-FFF2-40B4-BE49-F238E27FC236}">
                <a16:creationId xmlns:a16="http://schemas.microsoft.com/office/drawing/2014/main" id="{4C702CC4-D1F6-F546-A24F-8A2E752E1589}"/>
              </a:ext>
            </a:extLst>
          </p:cNvPr>
          <p:cNvSpPr/>
          <p:nvPr/>
        </p:nvSpPr>
        <p:spPr>
          <a:xfrm>
            <a:off x="6546025" y="4511895"/>
            <a:ext cx="1403131" cy="1045779"/>
          </a:xfrm>
          <a:custGeom>
            <a:avLst/>
            <a:gdLst>
              <a:gd name="connsiteX0" fmla="*/ 0 w 1403131"/>
              <a:gd name="connsiteY0" fmla="*/ 1045779 h 1045779"/>
              <a:gd name="connsiteX1" fmla="*/ 173421 w 1403131"/>
              <a:gd name="connsiteY1" fmla="*/ 830317 h 1045779"/>
              <a:gd name="connsiteX2" fmla="*/ 409903 w 1403131"/>
              <a:gd name="connsiteY2" fmla="*/ 551793 h 1045779"/>
              <a:gd name="connsiteX3" fmla="*/ 777766 w 1403131"/>
              <a:gd name="connsiteY3" fmla="*/ 289034 h 1045779"/>
              <a:gd name="connsiteX4" fmla="*/ 1103586 w 1403131"/>
              <a:gd name="connsiteY4" fmla="*/ 89338 h 1045779"/>
              <a:gd name="connsiteX5" fmla="*/ 1403131 w 1403131"/>
              <a:gd name="connsiteY5" fmla="*/ 0 h 104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31" h="1045779">
                <a:moveTo>
                  <a:pt x="0" y="1045779"/>
                </a:moveTo>
                <a:cubicBezTo>
                  <a:pt x="52552" y="979213"/>
                  <a:pt x="105104" y="912648"/>
                  <a:pt x="173421" y="830317"/>
                </a:cubicBezTo>
                <a:cubicBezTo>
                  <a:pt x="241738" y="747986"/>
                  <a:pt x="309179" y="642007"/>
                  <a:pt x="409903" y="551793"/>
                </a:cubicBezTo>
                <a:cubicBezTo>
                  <a:pt x="510627" y="461579"/>
                  <a:pt x="662152" y="366110"/>
                  <a:pt x="777766" y="289034"/>
                </a:cubicBezTo>
                <a:cubicBezTo>
                  <a:pt x="893380" y="211958"/>
                  <a:pt x="999359" y="137510"/>
                  <a:pt x="1103586" y="89338"/>
                </a:cubicBezTo>
                <a:cubicBezTo>
                  <a:pt x="1207813" y="41166"/>
                  <a:pt x="1305472" y="20583"/>
                  <a:pt x="1403131" y="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85E8B13-D778-A94B-8E50-E51959D62AEF}"/>
              </a:ext>
            </a:extLst>
          </p:cNvPr>
          <p:cNvCxnSpPr>
            <a:cxnSpLocks/>
            <a:stCxn id="106" idx="0"/>
            <a:endCxn id="45" idx="1"/>
          </p:cNvCxnSpPr>
          <p:nvPr/>
        </p:nvCxnSpPr>
        <p:spPr>
          <a:xfrm rot="5400000" flipH="1" flipV="1">
            <a:off x="6125017" y="3949237"/>
            <a:ext cx="197575" cy="448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67AD0F44-EB65-CB46-947D-48025A540EF0}"/>
              </a:ext>
            </a:extLst>
          </p:cNvPr>
          <p:cNvCxnSpPr>
            <a:cxnSpLocks/>
            <a:stCxn id="106" idx="2"/>
            <a:endCxn id="2" idx="1"/>
          </p:cNvCxnSpPr>
          <p:nvPr/>
        </p:nvCxnSpPr>
        <p:spPr>
          <a:xfrm rot="16200000" flipH="1">
            <a:off x="5990282" y="4650621"/>
            <a:ext cx="446276" cy="427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9E315FD-713D-C24D-A853-B0B41BD3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153" y="4272214"/>
            <a:ext cx="714922" cy="3690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558A26-A59B-0641-90C0-2E0E28729F40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6548460" y="3319362"/>
            <a:ext cx="101878" cy="50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5C112E-CE26-7146-A9E0-44E0712301F5}"/>
              </a:ext>
            </a:extLst>
          </p:cNvPr>
          <p:cNvSpPr txBox="1"/>
          <p:nvPr/>
        </p:nvSpPr>
        <p:spPr>
          <a:xfrm>
            <a:off x="5852899" y="3073141"/>
            <a:ext cx="1594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 Occurs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7118A60-F354-6749-A4A1-14A6B8BCE247}"/>
              </a:ext>
            </a:extLst>
          </p:cNvPr>
          <p:cNvSpPr/>
          <p:nvPr/>
        </p:nvSpPr>
        <p:spPr>
          <a:xfrm>
            <a:off x="7407873" y="3445366"/>
            <a:ext cx="1458014" cy="251977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8BC09C34-D70E-DF4F-A119-76BBBC7B18E3}"/>
              </a:ext>
            </a:extLst>
          </p:cNvPr>
          <p:cNvSpPr/>
          <p:nvPr/>
        </p:nvSpPr>
        <p:spPr>
          <a:xfrm rot="289139">
            <a:off x="7954696" y="4380964"/>
            <a:ext cx="1240944" cy="184094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47A9D-C187-434A-9510-D09BA84CA47E}"/>
              </a:ext>
            </a:extLst>
          </p:cNvPr>
          <p:cNvSpPr/>
          <p:nvPr/>
        </p:nvSpPr>
        <p:spPr>
          <a:xfrm>
            <a:off x="6427226" y="4515446"/>
            <a:ext cx="1521930" cy="114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39870-287C-2845-82BC-D8D2DEC307C9}"/>
              </a:ext>
            </a:extLst>
          </p:cNvPr>
          <p:cNvSpPr/>
          <p:nvPr/>
        </p:nvSpPr>
        <p:spPr>
          <a:xfrm>
            <a:off x="6447994" y="3689934"/>
            <a:ext cx="959879" cy="7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Approach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174483" y="1779280"/>
            <a:ext cx="244702" cy="1854355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sys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6014942" y="5054103"/>
            <a:ext cx="164896" cy="108814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641460" y="5544481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351631" y="5451361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4927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Incentivize individual behavior (?)</a:t>
            </a:r>
          </a:p>
          <a:p>
            <a:r>
              <a:rPr lang="en-US" sz="900" dirty="0"/>
              <a:t>Public education initiatives (?)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159191" y="2690510"/>
            <a:ext cx="1896793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Agent-based model for urban landscape evolution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>
            <a:off x="2159192" y="2978217"/>
            <a:ext cx="290371" cy="3066617"/>
          </a:xfrm>
          <a:prstGeom prst="bentConnector3">
            <a:avLst>
              <a:gd name="adj1" fmla="val 178727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3629726"/>
            <a:ext cx="1143303" cy="2152360"/>
            <a:chOff x="2545440" y="4275024"/>
            <a:chExt cx="1068086" cy="2010756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275024"/>
              <a:ext cx="1068086" cy="2010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25068" r="39915" b="22513"/>
            <a:stretch/>
          </p:blipFill>
          <p:spPr>
            <a:xfrm>
              <a:off x="2613396" y="4632215"/>
              <a:ext cx="933878" cy="15023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74164" y="4887931"/>
            <a:ext cx="1039289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837748"/>
            <a:ext cx="832095" cy="219219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233" idx="0"/>
          </p:cNvCxnSpPr>
          <p:nvPr/>
        </p:nvCxnSpPr>
        <p:spPr>
          <a:xfrm flipH="1">
            <a:off x="3105427" y="3265921"/>
            <a:ext cx="2162" cy="363805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E41DFB5-FBCA-3140-9BFC-900F4B6DAE66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>
            <a:off x="3677078" y="4705906"/>
            <a:ext cx="213529" cy="600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044" y="1197250"/>
            <a:ext cx="841028" cy="94144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193" y="1125658"/>
            <a:ext cx="1088820" cy="70433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>
            <a:off x="3102714" y="2264128"/>
            <a:ext cx="4874" cy="42638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C63282-E404-4D4B-B2BC-61D90DA2A027}"/>
              </a:ext>
            </a:extLst>
          </p:cNvPr>
          <p:cNvCxnSpPr>
            <a:cxnSpLocks/>
            <a:endCxn id="194" idx="0"/>
          </p:cNvCxnSpPr>
          <p:nvPr/>
        </p:nvCxnSpPr>
        <p:spPr>
          <a:xfrm>
            <a:off x="6986232" y="4888053"/>
            <a:ext cx="0" cy="65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8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Land Use Hierarchy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78E89-2AFC-5B46-9DC1-73EE2623686D}"/>
              </a:ext>
            </a:extLst>
          </p:cNvPr>
          <p:cNvSpPr txBox="1"/>
          <p:nvPr/>
        </p:nvSpPr>
        <p:spPr>
          <a:xfrm>
            <a:off x="322755" y="876954"/>
            <a:ext cx="3270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Land use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Unoccupied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Owned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Rental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occupancy seasonal rentals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Commercial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seasonal rentals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18748A-191A-C343-9923-5263C2AE1371}"/>
              </a:ext>
            </a:extLst>
          </p:cNvPr>
          <p:cNvGrpSpPr/>
          <p:nvPr/>
        </p:nvGrpSpPr>
        <p:grpSpPr>
          <a:xfrm>
            <a:off x="3495336" y="1322024"/>
            <a:ext cx="7448770" cy="3897416"/>
            <a:chOff x="3164830" y="1377108"/>
            <a:chExt cx="7448770" cy="38974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A3EB88-C4F1-6445-8EF3-4DA21AC8660A}"/>
                </a:ext>
              </a:extLst>
            </p:cNvPr>
            <p:cNvSpPr/>
            <p:nvPr/>
          </p:nvSpPr>
          <p:spPr>
            <a:xfrm>
              <a:off x="5348524" y="1377108"/>
              <a:ext cx="1988190" cy="10368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Owner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85439A9-BDA8-5543-8830-597A27025C09}"/>
                </a:ext>
              </a:extLst>
            </p:cNvPr>
            <p:cNvSpPr/>
            <p:nvPr/>
          </p:nvSpPr>
          <p:spPr>
            <a:xfrm>
              <a:off x="3164830" y="1666862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131ACD9-5DE5-C642-A614-AF9C106C680E}"/>
                </a:ext>
              </a:extLst>
            </p:cNvPr>
            <p:cNvSpPr/>
            <p:nvPr/>
          </p:nvSpPr>
          <p:spPr>
            <a:xfrm>
              <a:off x="3164830" y="2619424"/>
              <a:ext cx="2363678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Individual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2F31DE-B042-A042-8084-FE2E3362DD32}"/>
                </a:ext>
              </a:extLst>
            </p:cNvPr>
            <p:cNvSpPr/>
            <p:nvPr/>
          </p:nvSpPr>
          <p:spPr>
            <a:xfrm>
              <a:off x="3164830" y="4372174"/>
              <a:ext cx="7448770" cy="9023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2CD7A0-AC9C-924C-B9D0-9AA3A59A631F}"/>
                </a:ext>
              </a:extLst>
            </p:cNvPr>
            <p:cNvSpPr/>
            <p:nvPr/>
          </p:nvSpPr>
          <p:spPr>
            <a:xfrm>
              <a:off x="5867948" y="2619425"/>
              <a:ext cx="4743790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Landlord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7DAEEAB1-732F-F74C-BC0A-3957E248A1EE}"/>
                </a:ext>
              </a:extLst>
            </p:cNvPr>
            <p:cNvCxnSpPr>
              <a:cxnSpLocks/>
              <a:stCxn id="30" idx="2"/>
              <a:endCxn id="140" idx="0"/>
            </p:cNvCxnSpPr>
            <p:nvPr/>
          </p:nvCxnSpPr>
          <p:spPr>
            <a:xfrm rot="5400000">
              <a:off x="5204087" y="1488653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50115AF-DD4A-8743-B75A-F2F03B029599}"/>
                </a:ext>
              </a:extLst>
            </p:cNvPr>
            <p:cNvCxnSpPr>
              <a:cxnSpLocks/>
              <a:stCxn id="30" idx="3"/>
              <a:endCxn id="2" idx="3"/>
            </p:cNvCxnSpPr>
            <p:nvPr/>
          </p:nvCxnSpPr>
          <p:spPr>
            <a:xfrm>
              <a:off x="7257456" y="2013684"/>
              <a:ext cx="3356144" cy="2809665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1E60EB-80CA-0444-8E83-03DC79CB977D}"/>
                </a:ext>
              </a:extLst>
            </p:cNvPr>
            <p:cNvCxnSpPr>
              <a:cxnSpLocks/>
              <a:stCxn id="7" idx="3"/>
              <a:endCxn id="33" idx="1"/>
            </p:cNvCxnSpPr>
            <p:nvPr/>
          </p:nvCxnSpPr>
          <p:spPr>
            <a:xfrm>
              <a:off x="7876766" y="3396657"/>
              <a:ext cx="40252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6CB85B0-4FB0-404F-B587-7488CFCD4FB4}"/>
                </a:ext>
              </a:extLst>
            </p:cNvPr>
            <p:cNvSpPr/>
            <p:nvPr/>
          </p:nvSpPr>
          <p:spPr>
            <a:xfrm>
              <a:off x="5412260" y="1681298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Unoccupied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F98F49A-7194-6D4A-83F6-CB2267A85D8D}"/>
                </a:ext>
              </a:extLst>
            </p:cNvPr>
            <p:cNvCxnSpPr>
              <a:cxnSpLocks/>
              <a:stCxn id="3" idx="1"/>
              <a:endCxn id="140" idx="3"/>
            </p:cNvCxnSpPr>
            <p:nvPr/>
          </p:nvCxnSpPr>
          <p:spPr>
            <a:xfrm flipH="1" flipV="1">
              <a:off x="5528508" y="3259335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4895630D-84F2-0B46-AD5C-ABB5F4477DF7}"/>
                </a:ext>
              </a:extLst>
            </p:cNvPr>
            <p:cNvCxnSpPr>
              <a:cxnSpLocks/>
              <a:stCxn id="30" idx="2"/>
              <a:endCxn id="3" idx="0"/>
            </p:cNvCxnSpPr>
            <p:nvPr/>
          </p:nvCxnSpPr>
          <p:spPr>
            <a:xfrm rot="16200000" flipH="1">
              <a:off x="7150673" y="1530254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Elbow Connector 185">
              <a:extLst>
                <a:ext uri="{FF2B5EF4-FFF2-40B4-BE49-F238E27FC236}">
                  <a16:creationId xmlns:a16="http://schemas.microsoft.com/office/drawing/2014/main" id="{A034311E-CF0B-1A4A-AD83-EF10DB5EF7DE}"/>
                </a:ext>
              </a:extLst>
            </p:cNvPr>
            <p:cNvCxnSpPr>
              <a:cxnSpLocks/>
              <a:stCxn id="140" idx="2"/>
              <a:endCxn id="2" idx="0"/>
            </p:cNvCxnSpPr>
            <p:nvPr/>
          </p:nvCxnSpPr>
          <p:spPr>
            <a:xfrm rot="16200000" flipH="1">
              <a:off x="5381478" y="2864436"/>
              <a:ext cx="472929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127401B3-6A76-814B-AAAE-DA17F412FE0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 rot="5400000">
              <a:off x="7328065" y="3460396"/>
              <a:ext cx="472928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B0ACA97-9AA6-2740-ABCA-82392B3DC007}"/>
                </a:ext>
              </a:extLst>
            </p:cNvPr>
            <p:cNvSpPr/>
            <p:nvPr/>
          </p:nvSpPr>
          <p:spPr>
            <a:xfrm>
              <a:off x="3164830" y="1917071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18F9665-98CF-FE42-A15D-479C547BA9E0}"/>
                </a:ext>
              </a:extLst>
            </p:cNvPr>
            <p:cNvSpPr/>
            <p:nvPr/>
          </p:nvSpPr>
          <p:spPr>
            <a:xfrm>
              <a:off x="5999507" y="4774294"/>
              <a:ext cx="1712695" cy="407239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Commercial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1A23EA-027F-4B4A-8ACB-321E19AB17B0}"/>
                </a:ext>
              </a:extLst>
            </p:cNvPr>
            <p:cNvSpPr/>
            <p:nvPr/>
          </p:nvSpPr>
          <p:spPr>
            <a:xfrm>
              <a:off x="8190247" y="2920579"/>
              <a:ext cx="2182892" cy="227055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3B3B7E1-C518-114F-9C1C-0E257B6EE84B}"/>
                </a:ext>
              </a:extLst>
            </p:cNvPr>
            <p:cNvSpPr/>
            <p:nvPr/>
          </p:nvSpPr>
          <p:spPr>
            <a:xfrm>
              <a:off x="3406294" y="2973185"/>
              <a:ext cx="4555067" cy="2217953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D252D-5786-304A-9414-9BB08740D9D2}"/>
                </a:ext>
              </a:extLst>
            </p:cNvPr>
            <p:cNvSpPr/>
            <p:nvPr/>
          </p:nvSpPr>
          <p:spPr>
            <a:xfrm>
              <a:off x="5999507" y="3139283"/>
              <a:ext cx="1877259" cy="514748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Rental Residential</a:t>
              </a:r>
            </a:p>
            <a:p>
              <a:pPr algn="ctr"/>
              <a:r>
                <a:rPr lang="en-US" sz="1050" dirty="0"/>
                <a:t>Long-term rental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66BCD9-A782-5A4E-9E3B-67DD16121B33}"/>
                </a:ext>
              </a:extLst>
            </p:cNvPr>
            <p:cNvSpPr/>
            <p:nvPr/>
          </p:nvSpPr>
          <p:spPr>
            <a:xfrm>
              <a:off x="3539564" y="3083334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Owned Residential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00E895C-6F1E-9447-9AF9-19DB941354FC}"/>
                </a:ext>
              </a:extLst>
            </p:cNvPr>
            <p:cNvSpPr/>
            <p:nvPr/>
          </p:nvSpPr>
          <p:spPr>
            <a:xfrm>
              <a:off x="3539564" y="4471826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residential 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AE16EA4-832E-5440-B30E-FA89C7FC2FEC}"/>
                </a:ext>
              </a:extLst>
            </p:cNvPr>
            <p:cNvSpPr/>
            <p:nvPr/>
          </p:nvSpPr>
          <p:spPr>
            <a:xfrm>
              <a:off x="8279293" y="3007623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Low occupancy seasonal rental</a:t>
              </a:r>
            </a:p>
            <a:p>
              <a:pPr algn="ctr"/>
              <a:r>
                <a:rPr lang="en-US" sz="1050" dirty="0"/>
                <a:t>Short-term rental (Airbnb)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55F6781C-A698-424C-A02B-031BF2F5DE34}"/>
                </a:ext>
              </a:extLst>
            </p:cNvPr>
            <p:cNvSpPr/>
            <p:nvPr/>
          </p:nvSpPr>
          <p:spPr>
            <a:xfrm>
              <a:off x="8297411" y="4459179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seasonal rental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4F71315-CF31-6A4A-B06D-A959141C7295}"/>
                </a:ext>
              </a:extLst>
            </p:cNvPr>
            <p:cNvSpPr/>
            <p:nvPr/>
          </p:nvSpPr>
          <p:spPr>
            <a:xfrm>
              <a:off x="3164830" y="2161684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Static – does not evolve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02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28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/>
              <a:t>Agent-Driven Market</a:t>
            </a:r>
            <a:endParaRPr lang="en-US" sz="11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674DB-00AF-F345-8B1E-0C99196DAAAC}"/>
              </a:ext>
            </a:extLst>
          </p:cNvPr>
          <p:cNvGrpSpPr/>
          <p:nvPr/>
        </p:nvGrpSpPr>
        <p:grpSpPr>
          <a:xfrm>
            <a:off x="272338" y="813083"/>
            <a:ext cx="4067540" cy="2739211"/>
            <a:chOff x="114473" y="803066"/>
            <a:chExt cx="4067540" cy="2739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43FB82-10CD-1942-9800-F5A4AC436396}"/>
                </a:ext>
              </a:extLst>
            </p:cNvPr>
            <p:cNvSpPr txBox="1"/>
            <p:nvPr/>
          </p:nvSpPr>
          <p:spPr>
            <a:xfrm>
              <a:off x="114473" y="803066"/>
              <a:ext cx="3990874" cy="27392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Individuals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Owned Residential</a:t>
              </a:r>
              <a:r>
                <a:rPr lang="en-US" sz="1200" dirty="0"/>
                <a:t> land use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(L5)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landlord (L4)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(D4)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46755E6-C8DB-144F-8CBD-9F1382F611B2}"/>
                </a:ext>
              </a:extLst>
            </p:cNvPr>
            <p:cNvSpPr/>
            <p:nvPr/>
          </p:nvSpPr>
          <p:spPr>
            <a:xfrm>
              <a:off x="2349012" y="2195803"/>
              <a:ext cx="742423" cy="66945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8EEEDC66-A1AC-DE47-8861-998FE32B0064}"/>
                </a:ext>
              </a:extLst>
            </p:cNvPr>
            <p:cNvSpPr/>
            <p:nvPr/>
          </p:nvSpPr>
          <p:spPr>
            <a:xfrm>
              <a:off x="2392854" y="2950991"/>
              <a:ext cx="611828" cy="485238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E7B2B9B-F8C2-5C43-B252-0CBB1B48D0D3}"/>
                </a:ext>
              </a:extLst>
            </p:cNvPr>
            <p:cNvSpPr/>
            <p:nvPr/>
          </p:nvSpPr>
          <p:spPr>
            <a:xfrm>
              <a:off x="2114635" y="1750713"/>
              <a:ext cx="504602" cy="30759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19432-C8D7-CE4B-8DC8-75240D660D5C}"/>
                </a:ext>
              </a:extLst>
            </p:cNvPr>
            <p:cNvSpPr txBox="1"/>
            <p:nvPr/>
          </p:nvSpPr>
          <p:spPr>
            <a:xfrm>
              <a:off x="2595257" y="1693027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9E2799-A73B-D74D-BC3C-D283F15F702D}"/>
                </a:ext>
              </a:extLst>
            </p:cNvPr>
            <p:cNvSpPr txBox="1"/>
            <p:nvPr/>
          </p:nvSpPr>
          <p:spPr>
            <a:xfrm>
              <a:off x="3051277" y="2338782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E559D9-3B0A-884F-8D12-8FB81119716F}"/>
                </a:ext>
              </a:extLst>
            </p:cNvPr>
            <p:cNvSpPr txBox="1"/>
            <p:nvPr/>
          </p:nvSpPr>
          <p:spPr>
            <a:xfrm>
              <a:off x="2937436" y="2983098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EB1173-B69C-7C4E-AB05-AACF54BDFB59}"/>
              </a:ext>
            </a:extLst>
          </p:cNvPr>
          <p:cNvGrpSpPr/>
          <p:nvPr/>
        </p:nvGrpSpPr>
        <p:grpSpPr>
          <a:xfrm>
            <a:off x="255437" y="3788607"/>
            <a:ext cx="4510197" cy="2862322"/>
            <a:chOff x="114473" y="3748479"/>
            <a:chExt cx="4510197" cy="28623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1A2B75-9A29-D940-A29F-148F263DA450}"/>
                </a:ext>
              </a:extLst>
            </p:cNvPr>
            <p:cNvSpPr txBox="1"/>
            <p:nvPr/>
          </p:nvSpPr>
          <p:spPr>
            <a:xfrm>
              <a:off x="114473" y="3748479"/>
              <a:ext cx="4286174" cy="286232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Landlords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Rental Residential</a:t>
              </a:r>
              <a:r>
                <a:rPr lang="en-US" sz="1200" dirty="0"/>
                <a:t> and </a:t>
              </a:r>
              <a:r>
                <a:rPr lang="en-US" sz="1200" i="1" dirty="0"/>
                <a:t>LOSR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between </a:t>
              </a:r>
              <a:r>
                <a:rPr lang="en-US" sz="1000" i="1" dirty="0"/>
                <a:t>Rental Residential</a:t>
              </a:r>
              <a:r>
                <a:rPr lang="en-US" sz="1000" dirty="0"/>
                <a:t> and </a:t>
              </a:r>
              <a:r>
                <a:rPr lang="en-US" sz="1000" i="1" dirty="0"/>
                <a:t>LOSR</a:t>
              </a:r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(I4)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individual 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individual (I3)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(D5)</a:t>
              </a:r>
            </a:p>
          </p:txBody>
        </p:sp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6B857B07-2921-F849-B28C-2EC8C62BB56F}"/>
                </a:ext>
              </a:extLst>
            </p:cNvPr>
            <p:cNvSpPr/>
            <p:nvPr/>
          </p:nvSpPr>
          <p:spPr>
            <a:xfrm>
              <a:off x="2527487" y="5426749"/>
              <a:ext cx="742423" cy="669852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11F2A1F3-35F9-2946-858A-082CD93A2CC9}"/>
                </a:ext>
              </a:extLst>
            </p:cNvPr>
            <p:cNvSpPr/>
            <p:nvPr/>
          </p:nvSpPr>
          <p:spPr>
            <a:xfrm>
              <a:off x="2379490" y="6218915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F904484D-D1E5-D54B-90F0-03E51C70802E}"/>
                </a:ext>
              </a:extLst>
            </p:cNvPr>
            <p:cNvSpPr/>
            <p:nvPr/>
          </p:nvSpPr>
          <p:spPr>
            <a:xfrm>
              <a:off x="3058429" y="463874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BD3631-81C3-DD47-82CE-46561E2BE168}"/>
                </a:ext>
              </a:extLst>
            </p:cNvPr>
            <p:cNvSpPr txBox="1"/>
            <p:nvPr/>
          </p:nvSpPr>
          <p:spPr>
            <a:xfrm>
              <a:off x="3621060" y="4741966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85418A-FA90-9547-A0CC-E1FF0A0B0FA1}"/>
                </a:ext>
              </a:extLst>
            </p:cNvPr>
            <p:cNvSpPr txBox="1"/>
            <p:nvPr/>
          </p:nvSpPr>
          <p:spPr>
            <a:xfrm>
              <a:off x="3269910" y="5561620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0F020B-E431-7644-B601-55310BDC91A7}"/>
                </a:ext>
              </a:extLst>
            </p:cNvPr>
            <p:cNvSpPr txBox="1"/>
            <p:nvPr/>
          </p:nvSpPr>
          <p:spPr>
            <a:xfrm>
              <a:off x="2947176" y="6203163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1162B-5879-F446-B685-F3C5B400BD3F}"/>
              </a:ext>
            </a:extLst>
          </p:cNvPr>
          <p:cNvGrpSpPr/>
          <p:nvPr/>
        </p:nvGrpSpPr>
        <p:grpSpPr>
          <a:xfrm>
            <a:off x="4787033" y="3788607"/>
            <a:ext cx="4286174" cy="2554545"/>
            <a:chOff x="7616835" y="4057925"/>
            <a:chExt cx="4286174" cy="2554545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F5BAC01-206A-844C-82D3-BDB0D6221B0E}"/>
                </a:ext>
              </a:extLst>
            </p:cNvPr>
            <p:cNvSpPr txBox="1"/>
            <p:nvPr/>
          </p:nvSpPr>
          <p:spPr>
            <a:xfrm>
              <a:off x="7616835" y="4057925"/>
              <a:ext cx="4286174" cy="255454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Developers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HOR</a:t>
              </a:r>
              <a:r>
                <a:rPr lang="en-US" sz="1200" dirty="0"/>
                <a:t>, </a:t>
              </a:r>
              <a:r>
                <a:rPr lang="en-US" sz="1200" i="1" dirty="0"/>
                <a:t>Commercial, </a:t>
              </a:r>
              <a:r>
                <a:rPr lang="en-US" sz="1200" dirty="0"/>
                <a:t>and</a:t>
              </a:r>
              <a:r>
                <a:rPr lang="en-US" sz="1200" i="1" dirty="0"/>
                <a:t> HOSR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from commercial to HOSR</a:t>
              </a:r>
              <a:endParaRPr lang="en-US" sz="1000" i="1" dirty="0"/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(I5)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(L6)</a:t>
              </a:r>
            </a:p>
          </p:txBody>
        </p:sp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B2C6A0EA-2E03-DC40-B8BD-585909D865C0}"/>
                </a:ext>
              </a:extLst>
            </p:cNvPr>
            <p:cNvSpPr/>
            <p:nvPr/>
          </p:nvSpPr>
          <p:spPr>
            <a:xfrm>
              <a:off x="10029849" y="5736195"/>
              <a:ext cx="742423" cy="400110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FA0C80DC-9313-644E-A35A-83D8DEE37645}"/>
                </a:ext>
              </a:extLst>
            </p:cNvPr>
            <p:cNvSpPr/>
            <p:nvPr/>
          </p:nvSpPr>
          <p:spPr>
            <a:xfrm>
              <a:off x="10048876" y="6217752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3C3FE2BA-D56B-FC40-8EC0-83972887D278}"/>
                </a:ext>
              </a:extLst>
            </p:cNvPr>
            <p:cNvSpPr/>
            <p:nvPr/>
          </p:nvSpPr>
          <p:spPr>
            <a:xfrm>
              <a:off x="10023238" y="501956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5C95D43-679F-6041-83A0-237D15160820}"/>
                </a:ext>
              </a:extLst>
            </p:cNvPr>
            <p:cNvSpPr txBox="1"/>
            <p:nvPr/>
          </p:nvSpPr>
          <p:spPr>
            <a:xfrm>
              <a:off x="10594871" y="5126540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51D0F-C4F1-9941-B271-2F32328460F2}"/>
                </a:ext>
              </a:extLst>
            </p:cNvPr>
            <p:cNvSpPr txBox="1"/>
            <p:nvPr/>
          </p:nvSpPr>
          <p:spPr>
            <a:xfrm>
              <a:off x="10714859" y="5727356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005EFA2-C971-7B46-AF2E-EEBA74D9CDF1}"/>
                </a:ext>
              </a:extLst>
            </p:cNvPr>
            <p:cNvSpPr txBox="1"/>
            <p:nvPr/>
          </p:nvSpPr>
          <p:spPr>
            <a:xfrm>
              <a:off x="10611963" y="6185659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7688DB-8939-5B44-A1A1-98F8D0045C42}"/>
              </a:ext>
            </a:extLst>
          </p:cNvPr>
          <p:cNvGrpSpPr>
            <a:grpSpLocks noChangeAspect="1"/>
          </p:cNvGrpSpPr>
          <p:nvPr/>
        </p:nvGrpSpPr>
        <p:grpSpPr>
          <a:xfrm>
            <a:off x="5257886" y="137441"/>
            <a:ext cx="6314003" cy="3414853"/>
            <a:chOff x="4123119" y="346364"/>
            <a:chExt cx="7448770" cy="4028578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81548B4-4A07-B14A-A2CE-730F5541F5B4}"/>
                </a:ext>
              </a:extLst>
            </p:cNvPr>
            <p:cNvSpPr/>
            <p:nvPr/>
          </p:nvSpPr>
          <p:spPr>
            <a:xfrm>
              <a:off x="4123119" y="346364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0335DD-74B4-314B-96E6-9A9BCC37A774}"/>
                </a:ext>
              </a:extLst>
            </p:cNvPr>
            <p:cNvSpPr/>
            <p:nvPr/>
          </p:nvSpPr>
          <p:spPr>
            <a:xfrm>
              <a:off x="4123119" y="1298926"/>
              <a:ext cx="2363678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Individual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4C90A0-7928-8246-9A2F-81DE3C497E9D}"/>
                </a:ext>
              </a:extLst>
            </p:cNvPr>
            <p:cNvSpPr/>
            <p:nvPr/>
          </p:nvSpPr>
          <p:spPr>
            <a:xfrm>
              <a:off x="4123119" y="3051676"/>
              <a:ext cx="7448770" cy="13232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A77565-6CA5-C041-A696-4361D3A6F4C2}"/>
                </a:ext>
              </a:extLst>
            </p:cNvPr>
            <p:cNvSpPr/>
            <p:nvPr/>
          </p:nvSpPr>
          <p:spPr>
            <a:xfrm>
              <a:off x="6826237" y="1298927"/>
              <a:ext cx="4743790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Landlord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0F6834EC-C098-1B4A-85C0-6D86B7EDF106}"/>
                </a:ext>
              </a:extLst>
            </p:cNvPr>
            <p:cNvCxnSpPr>
              <a:cxnSpLocks/>
              <a:stCxn id="57" idx="2"/>
              <a:endCxn id="51" idx="0"/>
            </p:cNvCxnSpPr>
            <p:nvPr/>
          </p:nvCxnSpPr>
          <p:spPr>
            <a:xfrm rot="5400000">
              <a:off x="6162376" y="168155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86C9C62-FDDE-5145-98BA-3C1CAC9A857B}"/>
                </a:ext>
              </a:extLst>
            </p:cNvPr>
            <p:cNvCxnSpPr>
              <a:cxnSpLocks/>
              <a:stCxn id="57" idx="3"/>
              <a:endCxn id="52" idx="3"/>
            </p:cNvCxnSpPr>
            <p:nvPr/>
          </p:nvCxnSpPr>
          <p:spPr>
            <a:xfrm>
              <a:off x="8215745" y="693186"/>
              <a:ext cx="3356144" cy="3020123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3965FAE-2C61-BE42-BAED-D2CD9DC91181}"/>
                </a:ext>
              </a:extLst>
            </p:cNvPr>
            <p:cNvCxnSpPr>
              <a:cxnSpLocks/>
              <a:stCxn id="84" idx="3"/>
              <a:endCxn id="108" idx="1"/>
            </p:cNvCxnSpPr>
            <p:nvPr/>
          </p:nvCxnSpPr>
          <p:spPr>
            <a:xfrm flipV="1">
              <a:off x="8835055" y="2121052"/>
              <a:ext cx="402527" cy="19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AE7DDC1-2C22-0741-A728-37E863F1B262}"/>
                </a:ext>
              </a:extLst>
            </p:cNvPr>
            <p:cNvSpPr/>
            <p:nvPr/>
          </p:nvSpPr>
          <p:spPr>
            <a:xfrm>
              <a:off x="6370549" y="360800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Unoccupied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0231275-7058-5D4F-BA68-722852F761A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6486797" y="1988664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987B14B1-E7DE-5A4F-BA0C-548FD964A62F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 rot="16200000" flipH="1">
              <a:off x="8108962" y="209756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DAEBAFE6-B368-6443-91B7-20C582B88B15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 rot="16200000" flipH="1">
              <a:off x="6389594" y="1593765"/>
              <a:ext cx="373275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D66865CA-9CF5-4E4F-BD86-8CB335BA2A0A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 rot="5400000">
              <a:off x="8336181" y="2189725"/>
              <a:ext cx="373274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09D4F64-D5C9-FC44-BAEB-9238817E0579}"/>
                </a:ext>
              </a:extLst>
            </p:cNvPr>
            <p:cNvSpPr/>
            <p:nvPr/>
          </p:nvSpPr>
          <p:spPr>
            <a:xfrm>
              <a:off x="4123119" y="596573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B567DA8-5F9A-F744-8930-9D6CE3F6D6AA}"/>
                </a:ext>
              </a:extLst>
            </p:cNvPr>
            <p:cNvSpPr/>
            <p:nvPr/>
          </p:nvSpPr>
          <p:spPr>
            <a:xfrm>
              <a:off x="6957796" y="3418952"/>
              <a:ext cx="1712695" cy="664772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Commercial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04A01D-8AE6-E14B-8F58-2FB925914764}"/>
                </a:ext>
              </a:extLst>
            </p:cNvPr>
            <p:cNvSpPr/>
            <p:nvPr/>
          </p:nvSpPr>
          <p:spPr>
            <a:xfrm>
              <a:off x="9148536" y="1600081"/>
              <a:ext cx="2182892" cy="261518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FEEC379-EEE3-5E49-8F77-AA7482D7C01E}"/>
                </a:ext>
              </a:extLst>
            </p:cNvPr>
            <p:cNvSpPr/>
            <p:nvPr/>
          </p:nvSpPr>
          <p:spPr>
            <a:xfrm>
              <a:off x="4364583" y="1652687"/>
              <a:ext cx="4555067" cy="2562578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B9D8B7F-FA67-3640-BE1B-840C323AE5CF}"/>
                </a:ext>
              </a:extLst>
            </p:cNvPr>
            <p:cNvSpPr/>
            <p:nvPr/>
          </p:nvSpPr>
          <p:spPr>
            <a:xfrm>
              <a:off x="6957796" y="1790647"/>
              <a:ext cx="1877259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Rental Residential</a:t>
              </a:r>
            </a:p>
            <a:p>
              <a:pPr algn="ctr"/>
              <a:r>
                <a:rPr lang="en-US" sz="900" dirty="0"/>
                <a:t>Long-term rental</a:t>
              </a: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F44D828-DA0E-C045-9722-48FC3049994F}"/>
                </a:ext>
              </a:extLst>
            </p:cNvPr>
            <p:cNvSpPr/>
            <p:nvPr/>
          </p:nvSpPr>
          <p:spPr>
            <a:xfrm>
              <a:off x="4497853" y="1762836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Owned Residential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2094E61-26A1-2B46-8D83-2A2499081675}"/>
                </a:ext>
              </a:extLst>
            </p:cNvPr>
            <p:cNvSpPr/>
            <p:nvPr/>
          </p:nvSpPr>
          <p:spPr>
            <a:xfrm>
              <a:off x="4497853" y="3418952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residential (HOR) </a:t>
              </a: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5FE23EF-8639-6D4E-8691-3DD8D7F3145E}"/>
                </a:ext>
              </a:extLst>
            </p:cNvPr>
            <p:cNvSpPr/>
            <p:nvPr/>
          </p:nvSpPr>
          <p:spPr>
            <a:xfrm>
              <a:off x="9237582" y="1732018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Low occupancy seasonal rental (LOSR)</a:t>
              </a:r>
            </a:p>
            <a:p>
              <a:pPr algn="ctr"/>
              <a:r>
                <a:rPr lang="en-US" sz="900" dirty="0"/>
                <a:t>Short-term rental (Airbnb)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41BDA194-1262-9D42-9779-24FE3FFFD70A}"/>
                </a:ext>
              </a:extLst>
            </p:cNvPr>
            <p:cNvSpPr/>
            <p:nvPr/>
          </p:nvSpPr>
          <p:spPr>
            <a:xfrm>
              <a:off x="9255700" y="3406305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seasonal rental (HOSR)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3ED1B29B-AA11-9643-9AAC-AFD11B005768}"/>
                </a:ext>
              </a:extLst>
            </p:cNvPr>
            <p:cNvSpPr/>
            <p:nvPr/>
          </p:nvSpPr>
          <p:spPr>
            <a:xfrm>
              <a:off x="4123119" y="841186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Static – does not evolve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84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2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C8201-C6C9-2545-8A06-FE4CEEE3D241}"/>
              </a:ext>
            </a:extLst>
          </p:cNvPr>
          <p:cNvSpPr txBox="1"/>
          <p:nvPr/>
        </p:nvSpPr>
        <p:spPr>
          <a:xfrm>
            <a:off x="47135" y="2436962"/>
            <a:ext cx="5740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Using transition potential from White and </a:t>
            </a:r>
            <a:r>
              <a:rPr lang="en-US" sz="1400" dirty="0" err="1"/>
              <a:t>Engelen</a:t>
            </a:r>
            <a:r>
              <a:rPr lang="en-US" sz="1400" dirty="0"/>
              <a:t> (2000)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Highly cited: 857 citations on Google Scholar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Used by </a:t>
            </a:r>
            <a:r>
              <a:rPr lang="en-US" sz="1200" dirty="0" err="1"/>
              <a:t>Hemmati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 (2021)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ABM and Transition Potential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/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blipFill>
                <a:blip r:embed="rId3"/>
                <a:stretch>
                  <a:fillRect l="-2449" r="-1224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C6566B5-861F-B140-9D43-CD81B5948530}"/>
              </a:ext>
            </a:extLst>
          </p:cNvPr>
          <p:cNvGrpSpPr>
            <a:grpSpLocks noChangeAspect="1"/>
          </p:cNvGrpSpPr>
          <p:nvPr/>
        </p:nvGrpSpPr>
        <p:grpSpPr>
          <a:xfrm>
            <a:off x="6713734" y="329282"/>
            <a:ext cx="5222828" cy="3133696"/>
            <a:chOff x="8102995" y="390232"/>
            <a:chExt cx="3705211" cy="222312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436B7C-2AF8-2C49-8693-8E09E6C7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995" y="390232"/>
              <a:ext cx="3705211" cy="22231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/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1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Land</a:t>
                          </a:r>
                          <a:r>
                            <a:rPr lang="en-US" sz="1200" baseline="0" dirty="0"/>
                            <a:t> use s</a:t>
                          </a:r>
                          <a:r>
                            <a:rPr lang="en-US" sz="1200" dirty="0"/>
                            <a:t>tate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250" t="-100000" r="-298750" b="-7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4034" t="-100000" r="-420" b="-7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200000" r="-298750" b="-6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00000" r="-298750" b="-5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82609" r="-29875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482609" r="-298750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582609" r="-298750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682609" r="-298750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50" t="-782609" r="-298750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5617F18-B9B9-9347-A891-C02EB8576A43}"/>
              </a:ext>
            </a:extLst>
          </p:cNvPr>
          <p:cNvSpPr/>
          <p:nvPr/>
        </p:nvSpPr>
        <p:spPr>
          <a:xfrm>
            <a:off x="631619" y="5558103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A0E5E-E9AF-264D-AC61-9C8FAC5DC69A}"/>
              </a:ext>
            </a:extLst>
          </p:cNvPr>
          <p:cNvGrpSpPr/>
          <p:nvPr/>
        </p:nvGrpSpPr>
        <p:grpSpPr>
          <a:xfrm>
            <a:off x="11907" y="5231486"/>
            <a:ext cx="7378208" cy="1146156"/>
            <a:chOff x="4505046" y="5319383"/>
            <a:chExt cx="7378208" cy="114615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B7A01F-DC36-E84D-9BFE-5B8E52C294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82798C-415E-304D-9E69-C86C7389348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D6FE3-2551-0E46-89CF-2F17838C6801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46561-AB39-BF4A-971E-0DC583FE6D84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9D264-2CB9-0D45-8128-F9BBB040DD16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D8C50-2969-4B45-A8B5-A67B8143E6E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3675-30C8-E742-BDB6-FA4AA6FD3046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E13A4-EC3B-4845-8289-F2B21D2163CA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1275A-3316-D746-898D-B52DF118C3C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3EBE9-A1D7-294D-8901-18E290CEFD6A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7BCC25-1EC4-9E4D-BEA5-FB3653FAC80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54BC4A-83A9-FC4B-9A0D-BD34F4553885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A835C8C-DDDF-4D4C-B8F8-FC4E72BBA1B5}"/>
              </a:ext>
            </a:extLst>
          </p:cNvPr>
          <p:cNvSpPr/>
          <p:nvPr/>
        </p:nvSpPr>
        <p:spPr>
          <a:xfrm>
            <a:off x="2445242" y="5574687"/>
            <a:ext cx="563838" cy="308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3F7AC7-2306-BF47-83CF-2B3B9C167DA4}"/>
              </a:ext>
            </a:extLst>
          </p:cNvPr>
          <p:cNvSpPr/>
          <p:nvPr/>
        </p:nvSpPr>
        <p:spPr>
          <a:xfrm>
            <a:off x="3196550" y="5571734"/>
            <a:ext cx="609848" cy="308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7EE0B-E6B0-8147-AE85-4483AE2FD338}"/>
              </a:ext>
            </a:extLst>
          </p:cNvPr>
          <p:cNvSpPr/>
          <p:nvPr/>
        </p:nvSpPr>
        <p:spPr>
          <a:xfrm>
            <a:off x="4018994" y="4117647"/>
            <a:ext cx="374847" cy="5281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7331-249D-B640-9ACE-FB6384ABE070}"/>
              </a:ext>
            </a:extLst>
          </p:cNvPr>
          <p:cNvSpPr/>
          <p:nvPr/>
        </p:nvSpPr>
        <p:spPr>
          <a:xfrm>
            <a:off x="3100166" y="4113599"/>
            <a:ext cx="609847" cy="5281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B30CBB-EC11-344E-9C1A-F51091D9764E}"/>
              </a:ext>
            </a:extLst>
          </p:cNvPr>
          <p:cNvSpPr/>
          <p:nvPr/>
        </p:nvSpPr>
        <p:spPr>
          <a:xfrm>
            <a:off x="3724864" y="4116175"/>
            <a:ext cx="272127" cy="5281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BFE505-69E8-274F-904D-B21F06C1DBD3}"/>
              </a:ext>
            </a:extLst>
          </p:cNvPr>
          <p:cNvSpPr/>
          <p:nvPr/>
        </p:nvSpPr>
        <p:spPr>
          <a:xfrm>
            <a:off x="47135" y="841632"/>
            <a:ext cx="675875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ABM Rules: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Four land use types unoccupied (U), residential (R), commercial (C), and seasonal rental (SR)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Number of cells that transition is set as input for first iteration; next iterations by growth rate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Neighborhood is radius of 50 meters; distance weighting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Transition potential from White and </a:t>
            </a:r>
            <a:r>
              <a:rPr lang="en-US" sz="1200" dirty="0" err="1"/>
              <a:t>Engelen</a:t>
            </a:r>
            <a:r>
              <a:rPr lang="en-US" sz="1200" dirty="0"/>
              <a:t> (2000)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Cells that transition are the number of transitioning cells for iteration (rule 2) with highest potential (rule 4)</a:t>
            </a:r>
          </a:p>
        </p:txBody>
      </p:sp>
    </p:spTree>
    <p:extLst>
      <p:ext uri="{BB962C8B-B14F-4D97-AF65-F5344CB8AC3E}">
        <p14:creationId xmlns:p14="http://schemas.microsoft.com/office/powerpoint/2010/main" val="264784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B9483-62AE-0A4E-87C3-0E3EC4EC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5" y="2772705"/>
            <a:ext cx="2506702" cy="402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058CC8-F80F-E142-AEE3-A26D8D6A8C8A}"/>
              </a:ext>
            </a:extLst>
          </p:cNvPr>
          <p:cNvSpPr/>
          <p:nvPr/>
        </p:nvSpPr>
        <p:spPr>
          <a:xfrm>
            <a:off x="10411690" y="5894885"/>
            <a:ext cx="41650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5074C9-BD2E-ED4B-9861-ADC65C1D7D0A}"/>
              </a:ext>
            </a:extLst>
          </p:cNvPr>
          <p:cNvSpPr txBox="1"/>
          <p:nvPr/>
        </p:nvSpPr>
        <p:spPr>
          <a:xfrm>
            <a:off x="255438" y="231521"/>
            <a:ext cx="326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76552-6234-ED4B-BC7A-D056EF60BB3A}"/>
              </a:ext>
            </a:extLst>
          </p:cNvPr>
          <p:cNvSpPr txBox="1"/>
          <p:nvPr/>
        </p:nvSpPr>
        <p:spPr>
          <a:xfrm>
            <a:off x="1" y="919644"/>
            <a:ext cx="378152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= Accessibility and Suitability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Can set maximum distance that parcels “feel” a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Accessibility = how close is parcel to road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Consider major roads, rather than all roads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Suitability captures more than accessibility does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Here: considering distance to coast and distance to greenspace.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Hemmati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 (2021): educational facilities, city center, entertainment centers, greenspaces, water bodies, land price, </a:t>
            </a:r>
            <a:r>
              <a:rPr lang="en-US" sz="1050" i="1" dirty="0"/>
              <a:t>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D0595B-5A8C-1D42-A863-09678E7A859D}"/>
              </a:ext>
            </a:extLst>
          </p:cNvPr>
          <p:cNvSpPr/>
          <p:nvPr/>
        </p:nvSpPr>
        <p:spPr>
          <a:xfrm>
            <a:off x="7251561" y="405819"/>
            <a:ext cx="560662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EF640D-4D3A-A641-8357-E115E0A8925C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98DC33-22CC-6C43-973C-C8691E6D1D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860097-DE49-C14D-BE93-C3979507D87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2292D1-C448-9647-988E-E820CB1CFBF3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D38933-1CF5-9F46-BC78-4F591D6FE229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AC0D9C-5170-974F-A91B-5D4EAE1E5818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2CEAC-EB63-9C44-83CD-F057B282EC27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B7D99-3816-B94F-B9D5-89EAA229FB8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8FF393-FAFE-2A4F-88CB-C65B70EDE7B7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D71EE1-F37C-D846-A5F0-0E17B151851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2E4849-BC4B-FC4D-8800-F5669AB80CE5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59815-5859-B342-90E6-700DEB78BC4A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156A2F-D94A-8848-8E40-92E04D6FEC72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/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blipFill>
                <a:blip r:embed="rId7"/>
                <a:stretch>
                  <a:fillRect l="-2286" r="-171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22D4949-40EC-994E-B44B-3F6B40277914}"/>
              </a:ext>
            </a:extLst>
          </p:cNvPr>
          <p:cNvSpPr txBox="1"/>
          <p:nvPr/>
        </p:nvSpPr>
        <p:spPr>
          <a:xfrm>
            <a:off x="4811302" y="6038223"/>
            <a:ext cx="22200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Accessibility to major roads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coast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greenspace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1AC4-7FA1-7E40-8402-36A248385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3" y="1317666"/>
            <a:ext cx="3089813" cy="43891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/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No stochasticity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  <a:blipFill>
                <a:blip r:embed="rId9"/>
                <a:stretch>
                  <a:fillRect l="-935" r="-93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F04B98-A8F5-FC4C-80F3-A6178D426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456" y="1317666"/>
            <a:ext cx="3089812" cy="438911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/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With stochasticity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  <a:blipFill>
                <a:blip r:embed="rId11"/>
                <a:stretch>
                  <a:fillRect l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/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  <a:blipFill>
                <a:blip r:embed="rId13"/>
                <a:stretch>
                  <a:fillRect t="-107143" r="-1000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0B6A7AE1-AF0F-4D45-9D12-E90ABA27B230}"/>
              </a:ext>
            </a:extLst>
          </p:cNvPr>
          <p:cNvSpPr/>
          <p:nvPr/>
        </p:nvSpPr>
        <p:spPr>
          <a:xfrm>
            <a:off x="2600419" y="4206240"/>
            <a:ext cx="269467" cy="2335903"/>
          </a:xfrm>
          <a:prstGeom prst="rightBrace">
            <a:avLst>
              <a:gd name="adj1" fmla="val 8333"/>
              <a:gd name="adj2" fmla="val 6252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/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560093BA-BA47-2445-8755-BA68E5035BF0}"/>
              </a:ext>
            </a:extLst>
          </p:cNvPr>
          <p:cNvSpPr/>
          <p:nvPr/>
        </p:nvSpPr>
        <p:spPr>
          <a:xfrm>
            <a:off x="2580274" y="3023418"/>
            <a:ext cx="245220" cy="1045196"/>
          </a:xfrm>
          <a:prstGeom prst="rightBrace">
            <a:avLst>
              <a:gd name="adj1" fmla="val 8333"/>
              <a:gd name="adj2" fmla="val 4256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9710</TotalTime>
  <Words>3189</Words>
  <Application>Microsoft Macintosh PowerPoint</Application>
  <PresentationFormat>Widescreen</PresentationFormat>
  <Paragraphs>744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1464</cp:revision>
  <dcterms:created xsi:type="dcterms:W3CDTF">2021-04-12T21:05:23Z</dcterms:created>
  <dcterms:modified xsi:type="dcterms:W3CDTF">2021-12-13T16:37:28Z</dcterms:modified>
</cp:coreProperties>
</file>